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5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69" r:id="rId4"/>
    <p:sldMasterId id="2147483726" r:id="rId5"/>
    <p:sldMasterId id="2147483690" r:id="rId6"/>
    <p:sldMasterId id="2147483673" r:id="rId7"/>
    <p:sldMasterId id="2147483714" r:id="rId8"/>
    <p:sldMasterId id="2147483702" r:id="rId9"/>
    <p:sldMasterId id="2147483750" r:id="rId10"/>
    <p:sldMasterId id="2147483785" r:id="rId11"/>
    <p:sldMasterId id="2147483817" r:id="rId12"/>
    <p:sldMasterId id="2147483834" r:id="rId13"/>
  </p:sldMasterIdLst>
  <p:notesMasterIdLst>
    <p:notesMasterId r:id="rId41"/>
  </p:notesMasterIdLst>
  <p:handoutMasterIdLst>
    <p:handoutMasterId r:id="rId42"/>
  </p:handoutMasterIdLst>
  <p:sldIdLst>
    <p:sldId id="1008" r:id="rId14"/>
    <p:sldId id="1004" r:id="rId15"/>
    <p:sldId id="1009" r:id="rId16"/>
    <p:sldId id="1010" r:id="rId17"/>
    <p:sldId id="1033" r:id="rId18"/>
    <p:sldId id="1012" r:id="rId19"/>
    <p:sldId id="1011" r:id="rId20"/>
    <p:sldId id="1025" r:id="rId21"/>
    <p:sldId id="1034" r:id="rId22"/>
    <p:sldId id="1036" r:id="rId23"/>
    <p:sldId id="1042" r:id="rId24"/>
    <p:sldId id="1023" r:id="rId25"/>
    <p:sldId id="1026" r:id="rId26"/>
    <p:sldId id="1039" r:id="rId27"/>
    <p:sldId id="1040" r:id="rId28"/>
    <p:sldId id="1013" r:id="rId29"/>
    <p:sldId id="1043" r:id="rId30"/>
    <p:sldId id="1037" r:id="rId31"/>
    <p:sldId id="1027" r:id="rId32"/>
    <p:sldId id="1041" r:id="rId33"/>
    <p:sldId id="1029" r:id="rId34"/>
    <p:sldId id="1030" r:id="rId35"/>
    <p:sldId id="1031" r:id="rId36"/>
    <p:sldId id="1032" r:id="rId37"/>
    <p:sldId id="1038" r:id="rId38"/>
    <p:sldId id="1028" r:id="rId39"/>
    <p:sldId id="1035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1B1E48A-8B6D-42BC-A47F-E59B844096C1}">
          <p14:sldIdLst>
            <p14:sldId id="1008"/>
            <p14:sldId id="1004"/>
            <p14:sldId id="1009"/>
            <p14:sldId id="1010"/>
            <p14:sldId id="1033"/>
            <p14:sldId id="1012"/>
            <p14:sldId id="1011"/>
            <p14:sldId id="1025"/>
            <p14:sldId id="1034"/>
            <p14:sldId id="1036"/>
            <p14:sldId id="1042"/>
            <p14:sldId id="1023"/>
            <p14:sldId id="1026"/>
            <p14:sldId id="1039"/>
            <p14:sldId id="1040"/>
            <p14:sldId id="1013"/>
            <p14:sldId id="1043"/>
            <p14:sldId id="1037"/>
            <p14:sldId id="1027"/>
            <p14:sldId id="1041"/>
            <p14:sldId id="1029"/>
            <p14:sldId id="1030"/>
            <p14:sldId id="1031"/>
            <p14:sldId id="1032"/>
            <p14:sldId id="1038"/>
            <p14:sldId id="1028"/>
            <p14:sldId id="1035"/>
          </p14:sldIdLst>
        </p14:section>
        <p14:section name="Sección sin título" id="{A8D7AC92-C1C9-4364-9831-4A803214B01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354B06-625A-349A-8882-21B6D11050D6}" name="FLORES MIRANDA SANDRA LIZBETH" initials="SF" userId="S::sandra.flores@ine.mx::a52f565c-ece6-4c64-acf7-5cccf52f8491" providerId="AD"/>
  <p188:author id="{0E5CC721-C98F-93E8-2795-D46358B0B41E}" name="VAZQUEZ PIÑON MARISOL" initials="VPM" userId="S::marisol.vazquez@ine.mx::9da0d593-dba1-4384-b283-1a6fbab764d5" providerId="AD"/>
  <p188:author id="{46AD1D66-31D6-B279-80ED-AFAED5D42A6D}" name="IBAÑEZ VALDEZ JOSE LUIS" initials="IVJL" userId="S::joseluis.ibanez@ine.mx::27e5e546-1dd5-45dc-ad98-7be349fe8375" providerId="AD"/>
  <p188:author id="{9C7F7A70-A601-553B-BFA8-4E888A6B3337}" name="URBINA ESPARZA CLAUDIA" initials="UEC" userId="S::claudia.urbina@ine.mx::edd8e4ff-eff5-4408-9a1b-040badb94f01" providerId="AD"/>
  <p188:author id="{9E1DC6E0-42F5-CA91-F400-6E51D9D169E1}" name="MAESTRO OCEGUERA DIEGO ARMANDO" initials="MODA" userId="S::diego.maestro@ine.mx::5861519b-fb2f-4429-9726-c498ded96ff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NELAS MONROY KARLA BEATRIZ" initials="OMKB" lastIdx="3" clrIdx="0">
    <p:extLst>
      <p:ext uri="{19B8F6BF-5375-455C-9EA6-DF929625EA0E}">
        <p15:presenceInfo xmlns:p15="http://schemas.microsoft.com/office/powerpoint/2012/main" userId="S::karla.ornelas@ine.mx::fef26da1-f69d-4f4a-8db1-2c549bc1ff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6F"/>
    <a:srgbClr val="D5007F"/>
    <a:srgbClr val="FF4BB6"/>
    <a:srgbClr val="FF9FDA"/>
    <a:srgbClr val="FFCCFF"/>
    <a:srgbClr val="D6007F"/>
    <a:srgbClr val="660033"/>
    <a:srgbClr val="B37EDE"/>
    <a:srgbClr val="DBA1CA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A5F97-E7F4-4E3B-9BCA-5175B7C72549}" v="441" dt="2024-05-26T05:49:19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95" autoAdjust="0"/>
  </p:normalViewPr>
  <p:slideViewPr>
    <p:cSldViewPr snapToGrid="0">
      <p:cViewPr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za\AppData\Local\Microsoft\Windows\INetCache\Content.Outlook\N7VWCH1A\Integraci&#243;n%20-%20Env&#237;o%20del%20PEP%20-%20Recepci&#243;n%20del%20SPV_Anexo1_24Mayo2024_SPLDCPV%20(002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za\AppData\Local\Microsoft\Windows\INetCache\Content.Outlook\N7VWCH1A\Integraci&#243;n%20-%20Env&#237;o%20del%20PEP%20-%20Recepci&#243;n%20del%20SPV_Anexo1_06Mayo2024_SPLDCPV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zabeth.garciam\AppData\Local\Microsoft\Windows\INetCache\Content.Outlook\SR9I13WE\Integraci&#243;n%20-%20Env&#237;o%20del%20PEP%20-%20Recepci&#243;n%20del%20SPV_Anexo1_20Mayo2024_SPLDCPV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za\AppData\Local\Microsoft\Windows\INetCache\Content.Outlook\N7VWCH1A\Integraci&#243;n%20-%20Env&#237;o%20del%20PEP%20-%20Recepci&#243;n%20del%20SPV_Anexo1_10Mayo2024_SPLDCPV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inemexico-my.sharepoint.com/personal/elizabeth_garciam_ine_mx/Documents/VMRE/Estadistico_1_seguimient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69793076491744"/>
          <c:y val="1.6447219459886354E-2"/>
          <c:w val="0.77268679097785009"/>
          <c:h val="0.939330590922511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Hoja1!$F$40</c:f>
              <c:strCache>
                <c:ptCount val="1"/>
                <c:pt idx="0">
                  <c:v>Registros LNE-Extranjero Definitiva</c:v>
                </c:pt>
              </c:strCache>
            </c:strRef>
          </c:tx>
          <c:spPr>
            <a:solidFill>
              <a:srgbClr val="FF9FDA"/>
            </a:solidFill>
            <a:ln>
              <a:solidFill>
                <a:srgbClr val="FFCCFF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660033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Hoja1!$E$41:$E$72</c:f>
              <c:strCache>
                <c:ptCount val="32"/>
                <c:pt idx="0">
                  <c:v>Baja California Sur</c:v>
                </c:pt>
                <c:pt idx="1">
                  <c:v>Campeche</c:v>
                </c:pt>
                <c:pt idx="2">
                  <c:v>Quintana Roo</c:v>
                </c:pt>
                <c:pt idx="3">
                  <c:v>Tabasco</c:v>
                </c:pt>
                <c:pt idx="4">
                  <c:v>Yucatán</c:v>
                </c:pt>
                <c:pt idx="5">
                  <c:v>Colima</c:v>
                </c:pt>
                <c:pt idx="6">
                  <c:v>Tlaxcala</c:v>
                </c:pt>
                <c:pt idx="7">
                  <c:v>Aguascalientes</c:v>
                </c:pt>
                <c:pt idx="8">
                  <c:v>Chiapas</c:v>
                </c:pt>
                <c:pt idx="9">
                  <c:v>Querétaro</c:v>
                </c:pt>
                <c:pt idx="10">
                  <c:v>Nayarit</c:v>
                </c:pt>
                <c:pt idx="11">
                  <c:v>Sonora</c:v>
                </c:pt>
                <c:pt idx="12">
                  <c:v>Baja California</c:v>
                </c:pt>
                <c:pt idx="13">
                  <c:v>Morelos</c:v>
                </c:pt>
                <c:pt idx="14">
                  <c:v>Coahuila</c:v>
                </c:pt>
                <c:pt idx="15">
                  <c:v>Sinaloa</c:v>
                </c:pt>
                <c:pt idx="16">
                  <c:v>Durango</c:v>
                </c:pt>
                <c:pt idx="17">
                  <c:v>San Luis Potosí</c:v>
                </c:pt>
                <c:pt idx="18">
                  <c:v>Hidalgo</c:v>
                </c:pt>
                <c:pt idx="19">
                  <c:v>Tamaulipas</c:v>
                </c:pt>
                <c:pt idx="20">
                  <c:v>Nuevo León</c:v>
                </c:pt>
                <c:pt idx="21">
                  <c:v>Zacatecas</c:v>
                </c:pt>
                <c:pt idx="22">
                  <c:v>Chihuahua</c:v>
                </c:pt>
                <c:pt idx="23">
                  <c:v>Veracruz </c:v>
                </c:pt>
                <c:pt idx="24">
                  <c:v>México</c:v>
                </c:pt>
                <c:pt idx="25">
                  <c:v>Oaxaca</c:v>
                </c:pt>
                <c:pt idx="26">
                  <c:v>Guerrero</c:v>
                </c:pt>
                <c:pt idx="27">
                  <c:v>Puebla</c:v>
                </c:pt>
                <c:pt idx="28">
                  <c:v>Guanajuato</c:v>
                </c:pt>
                <c:pt idx="29">
                  <c:v>Michoacán </c:v>
                </c:pt>
                <c:pt idx="30">
                  <c:v>Jalisco</c:v>
                </c:pt>
                <c:pt idx="31">
                  <c:v>Ciudad de México</c:v>
                </c:pt>
              </c:strCache>
            </c:strRef>
          </c:cat>
          <c:val>
            <c:numRef>
              <c:f>Hoja1!$F$41:$F$72</c:f>
              <c:numCache>
                <c:formatCode>#,##0</c:formatCode>
                <c:ptCount val="32"/>
                <c:pt idx="0">
                  <c:v>61</c:v>
                </c:pt>
                <c:pt idx="1">
                  <c:v>107</c:v>
                </c:pt>
                <c:pt idx="2">
                  <c:v>167</c:v>
                </c:pt>
                <c:pt idx="3">
                  <c:v>278</c:v>
                </c:pt>
                <c:pt idx="4">
                  <c:v>303</c:v>
                </c:pt>
                <c:pt idx="5">
                  <c:v>349</c:v>
                </c:pt>
                <c:pt idx="6">
                  <c:v>412</c:v>
                </c:pt>
                <c:pt idx="7">
                  <c:v>510</c:v>
                </c:pt>
                <c:pt idx="8">
                  <c:v>652</c:v>
                </c:pt>
                <c:pt idx="9">
                  <c:v>661</c:v>
                </c:pt>
                <c:pt idx="10">
                  <c:v>681</c:v>
                </c:pt>
                <c:pt idx="11">
                  <c:v>742</c:v>
                </c:pt>
                <c:pt idx="12">
                  <c:v>884</c:v>
                </c:pt>
                <c:pt idx="13">
                  <c:v>893</c:v>
                </c:pt>
                <c:pt idx="14">
                  <c:v>903</c:v>
                </c:pt>
                <c:pt idx="15">
                  <c:v>932</c:v>
                </c:pt>
                <c:pt idx="16">
                  <c:v>1172</c:v>
                </c:pt>
                <c:pt idx="17">
                  <c:v>1267</c:v>
                </c:pt>
                <c:pt idx="18">
                  <c:v>1281</c:v>
                </c:pt>
                <c:pt idx="19">
                  <c:v>1320</c:v>
                </c:pt>
                <c:pt idx="20">
                  <c:v>1429</c:v>
                </c:pt>
                <c:pt idx="21">
                  <c:v>1503</c:v>
                </c:pt>
                <c:pt idx="22">
                  <c:v>1793</c:v>
                </c:pt>
                <c:pt idx="23">
                  <c:v>2179</c:v>
                </c:pt>
                <c:pt idx="24">
                  <c:v>2469</c:v>
                </c:pt>
                <c:pt idx="25">
                  <c:v>2519</c:v>
                </c:pt>
                <c:pt idx="26">
                  <c:v>2785</c:v>
                </c:pt>
                <c:pt idx="27">
                  <c:v>3194</c:v>
                </c:pt>
                <c:pt idx="28">
                  <c:v>3531</c:v>
                </c:pt>
                <c:pt idx="29">
                  <c:v>4648</c:v>
                </c:pt>
                <c:pt idx="30">
                  <c:v>5316</c:v>
                </c:pt>
                <c:pt idx="31">
                  <c:v>8128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5-4081-93A1-765638BA14D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988253887"/>
        <c:axId val="2059815487"/>
      </c:barChart>
      <c:catAx>
        <c:axId val="1988253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6600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s-MX"/>
          </a:p>
        </c:txPr>
        <c:crossAx val="2059815487"/>
        <c:crosses val="autoZero"/>
        <c:auto val="1"/>
        <c:lblAlgn val="ctr"/>
        <c:lblOffset val="100"/>
        <c:noMultiLvlLbl val="0"/>
      </c:catAx>
      <c:valAx>
        <c:axId val="2059815487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988253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ESTATUS_PEP_ADENDA!$I$3</c:f>
              <c:strCache>
                <c:ptCount val="1"/>
                <c:pt idx="0">
                  <c:v>TOTAL PEP ENTREGADOS </c:v>
                </c:pt>
              </c:strCache>
            </c:strRef>
          </c:tx>
          <c:spPr>
            <a:solidFill>
              <a:srgbClr val="FF4BB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ESTATUS_PEP_ADENDA!$H$4:$H$13</c:f>
              <c:strCache>
                <c:ptCount val="10"/>
                <c:pt idx="0">
                  <c:v>Irlanda</c:v>
                </c:pt>
                <c:pt idx="1">
                  <c:v>Países Bajos</c:v>
                </c:pt>
                <c:pt idx="2">
                  <c:v>Suiza</c:v>
                </c:pt>
                <c:pt idx="3">
                  <c:v>Italia</c:v>
                </c:pt>
                <c:pt idx="4">
                  <c:v>Reino Unido </c:v>
                </c:pt>
                <c:pt idx="5">
                  <c:v>Francia</c:v>
                </c:pt>
                <c:pt idx="6">
                  <c:v>Canadá </c:v>
                </c:pt>
                <c:pt idx="7">
                  <c:v>Alemania </c:v>
                </c:pt>
                <c:pt idx="8">
                  <c:v>España</c:v>
                </c:pt>
                <c:pt idx="9">
                  <c:v>Estados Unidos de América</c:v>
                </c:pt>
              </c:strCache>
            </c:strRef>
          </c:cat>
          <c:val>
            <c:numRef>
              <c:f>ESTATUS_PEP_ADENDA!$I$4:$I$13</c:f>
              <c:numCache>
                <c:formatCode>General</c:formatCode>
                <c:ptCount val="10"/>
                <c:pt idx="0">
                  <c:v>13</c:v>
                </c:pt>
                <c:pt idx="1">
                  <c:v>21</c:v>
                </c:pt>
                <c:pt idx="2">
                  <c:v>28</c:v>
                </c:pt>
                <c:pt idx="3">
                  <c:v>53</c:v>
                </c:pt>
                <c:pt idx="4">
                  <c:v>53</c:v>
                </c:pt>
                <c:pt idx="5">
                  <c:v>74</c:v>
                </c:pt>
                <c:pt idx="6">
                  <c:v>140</c:v>
                </c:pt>
                <c:pt idx="7">
                  <c:v>141</c:v>
                </c:pt>
                <c:pt idx="8">
                  <c:v>250</c:v>
                </c:pt>
                <c:pt idx="9" formatCode="#,##0">
                  <c:v>2138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81-4B1D-96A7-BBA4646AE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691481296"/>
        <c:axId val="1691476976"/>
      </c:barChart>
      <c:catAx>
        <c:axId val="1691481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660033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91476976"/>
        <c:crosses val="autoZero"/>
        <c:auto val="1"/>
        <c:lblAlgn val="ctr"/>
        <c:lblOffset val="100"/>
        <c:noMultiLvlLbl val="0"/>
      </c:catAx>
      <c:valAx>
        <c:axId val="1691476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9148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D5007F"/>
            </a:solidFill>
          </c:spPr>
          <c:dPt>
            <c:idx val="0"/>
            <c:bubble3D val="0"/>
            <c:spPr>
              <a:solidFill>
                <a:srgbClr val="D5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E11-46A4-89ED-661EF9B7F053}"/>
              </c:ext>
            </c:extLst>
          </c:dPt>
          <c:dPt>
            <c:idx val="1"/>
            <c:bubble3D val="0"/>
            <c:spPr>
              <a:solidFill>
                <a:srgbClr val="FF4BB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E11-46A4-89ED-661EF9B7F053}"/>
              </c:ext>
            </c:extLst>
          </c:dPt>
          <c:dLbls>
            <c:delete val="1"/>
          </c:dLbls>
          <c:cat>
            <c:strRef>
              <c:f>Hoja1!$B$490:$C$490</c:f>
              <c:strCache>
                <c:ptCount val="2"/>
                <c:pt idx="0">
                  <c:v>SPV RECIBIDOS</c:v>
                </c:pt>
                <c:pt idx="1">
                  <c:v>SPV PENDIENTES</c:v>
                </c:pt>
              </c:strCache>
            </c:strRef>
          </c:cat>
          <c:val>
            <c:numRef>
              <c:f>Hoja1!$B$491:$C$491</c:f>
              <c:numCache>
                <c:formatCode>#,##0.00</c:formatCode>
                <c:ptCount val="2"/>
                <c:pt idx="0" formatCode="General">
                  <c:v>63.92</c:v>
                </c:pt>
                <c:pt idx="1">
                  <c:v>36.08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11-46A4-89ED-661EF9B7F05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Hoja2!$B$242</c:f>
              <c:strCache>
                <c:ptCount val="1"/>
                <c:pt idx="0">
                  <c:v>TOTAL SPV RECIBIDOS </c:v>
                </c:pt>
              </c:strCache>
            </c:strRef>
          </c:tx>
          <c:spPr>
            <a:solidFill>
              <a:srgbClr val="FF4BB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Hoja2!$A$243:$A$252</c:f>
              <c:strCache>
                <c:ptCount val="10"/>
                <c:pt idx="0">
                  <c:v>Austria</c:v>
                </c:pt>
                <c:pt idx="1">
                  <c:v>Italia </c:v>
                </c:pt>
                <c:pt idx="2">
                  <c:v>Países Bajos</c:v>
                </c:pt>
                <c:pt idx="3">
                  <c:v>Suiza </c:v>
                </c:pt>
                <c:pt idx="4">
                  <c:v>Francia</c:v>
                </c:pt>
                <c:pt idx="5">
                  <c:v>Reino Unido</c:v>
                </c:pt>
                <c:pt idx="6">
                  <c:v>España</c:v>
                </c:pt>
                <c:pt idx="7">
                  <c:v>Alemania</c:v>
                </c:pt>
                <c:pt idx="8">
                  <c:v>Canadá</c:v>
                </c:pt>
                <c:pt idx="9">
                  <c:v>Estados Unidos de América</c:v>
                </c:pt>
              </c:strCache>
            </c:strRef>
          </c:cat>
          <c:val>
            <c:numRef>
              <c:f>Hoja2!$B$243:$B$252</c:f>
              <c:numCache>
                <c:formatCode>General</c:formatCode>
                <c:ptCount val="10"/>
                <c:pt idx="0">
                  <c:v>64</c:v>
                </c:pt>
                <c:pt idx="1">
                  <c:v>157</c:v>
                </c:pt>
                <c:pt idx="2">
                  <c:v>189</c:v>
                </c:pt>
                <c:pt idx="3">
                  <c:v>209</c:v>
                </c:pt>
                <c:pt idx="4">
                  <c:v>223</c:v>
                </c:pt>
                <c:pt idx="5">
                  <c:v>288</c:v>
                </c:pt>
                <c:pt idx="6">
                  <c:v>650</c:v>
                </c:pt>
                <c:pt idx="7">
                  <c:v>815</c:v>
                </c:pt>
                <c:pt idx="8" formatCode="#,##0">
                  <c:v>1260</c:v>
                </c:pt>
                <c:pt idx="9" formatCode="#,##0">
                  <c:v>29210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9C-4119-9507-7F766E171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691480816"/>
        <c:axId val="1691460656"/>
      </c:barChart>
      <c:catAx>
        <c:axId val="1691480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660033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91460656"/>
        <c:crosses val="autoZero"/>
        <c:auto val="1"/>
        <c:lblAlgn val="ctr"/>
        <c:lblOffset val="100"/>
        <c:noMultiLvlLbl val="0"/>
      </c:catAx>
      <c:valAx>
        <c:axId val="1691460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9148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41246888338185E-2"/>
          <c:y val="6.2499812523434582E-2"/>
          <c:w val="0.96475875311166182"/>
          <c:h val="0.91785751781027369"/>
        </c:manualLayout>
      </c:layout>
      <c:pie3DChart>
        <c:varyColors val="1"/>
        <c:ser>
          <c:idx val="0"/>
          <c:order val="0"/>
          <c:spPr>
            <a:solidFill>
              <a:srgbClr val="D5007F"/>
            </a:solidFill>
          </c:spPr>
          <c:dPt>
            <c:idx val="0"/>
            <c:bubble3D val="0"/>
            <c:spPr>
              <a:solidFill>
                <a:srgbClr val="D5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7E6-401C-A039-F8F510ABCD4F}"/>
              </c:ext>
            </c:extLst>
          </c:dPt>
          <c:dPt>
            <c:idx val="1"/>
            <c:bubble3D val="0"/>
            <c:spPr>
              <a:solidFill>
                <a:srgbClr val="FF4BB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7E6-401C-A039-F8F510ABCD4F}"/>
              </c:ext>
            </c:extLst>
          </c:dPt>
          <c:dLbls>
            <c:delete val="1"/>
          </c:dLbls>
          <c:cat>
            <c:strRef>
              <c:f>Hoja2!$A$152:$B$152</c:f>
              <c:strCache>
                <c:ptCount val="2"/>
                <c:pt idx="0">
                  <c:v>SPV RCIBIDOS</c:v>
                </c:pt>
                <c:pt idx="1">
                  <c:v>SPV PENDIENTES</c:v>
                </c:pt>
              </c:strCache>
            </c:strRef>
          </c:cat>
          <c:val>
            <c:numRef>
              <c:f>Hoja2!$A$153:$B$153</c:f>
              <c:numCache>
                <c:formatCode>General</c:formatCode>
                <c:ptCount val="2"/>
                <c:pt idx="0">
                  <c:v>1393</c:v>
                </c:pt>
                <c:pt idx="1">
                  <c:v>1787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E6-401C-A039-F8F510ABCD4F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17E6-401C-A039-F8F510ABCD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17E6-401C-A039-F8F510ABCD4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7E6-401C-A039-F8F510ABCD4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17E6-401C-A039-F8F510ABCD4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Hoja2!$A$152:$B$152</c:f>
              <c:strCache>
                <c:ptCount val="2"/>
                <c:pt idx="0">
                  <c:v>SPV RCIBIDOS</c:v>
                </c:pt>
                <c:pt idx="1">
                  <c:v>SPV PENDIENTES</c:v>
                </c:pt>
              </c:strCache>
            </c:strRef>
          </c:cat>
          <c:val>
            <c:numRef>
              <c:f>Hoja2!$A$154:$B$154</c:f>
              <c:numCache>
                <c:formatCode>General</c:formatCode>
                <c:ptCount val="2"/>
                <c:pt idx="0">
                  <c:v>3180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7E6-401C-A039-F8F510ABCD4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Hoja2!$B$259</c:f>
              <c:strCache>
                <c:ptCount val="1"/>
                <c:pt idx="0">
                  <c:v>TOTAL SPV RECIBIDOS </c:v>
                </c:pt>
              </c:strCache>
            </c:strRef>
          </c:tx>
          <c:spPr>
            <a:solidFill>
              <a:srgbClr val="FF4BB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Hoja2!$A$260:$A$269</c:f>
              <c:strCache>
                <c:ptCount val="10"/>
                <c:pt idx="0">
                  <c:v>Colombia</c:v>
                </c:pt>
                <c:pt idx="1">
                  <c:v>Países Bajos</c:v>
                </c:pt>
                <c:pt idx="2">
                  <c:v>Austria</c:v>
                </c:pt>
                <c:pt idx="3">
                  <c:v>Francia </c:v>
                </c:pt>
                <c:pt idx="4">
                  <c:v>Italia</c:v>
                </c:pt>
                <c:pt idx="5">
                  <c:v>Reino Unido</c:v>
                </c:pt>
                <c:pt idx="6">
                  <c:v>Alemania</c:v>
                </c:pt>
                <c:pt idx="7">
                  <c:v>España</c:v>
                </c:pt>
                <c:pt idx="8">
                  <c:v>Canadá</c:v>
                </c:pt>
                <c:pt idx="9">
                  <c:v>Estados Unidos de América</c:v>
                </c:pt>
              </c:strCache>
            </c:strRef>
          </c:cat>
          <c:val>
            <c:numRef>
              <c:f>Hoja2!$B$260:$B$269</c:f>
              <c:numCache>
                <c:formatCode>General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14</c:v>
                </c:pt>
                <c:pt idx="6">
                  <c:v>25</c:v>
                </c:pt>
                <c:pt idx="7">
                  <c:v>36</c:v>
                </c:pt>
                <c:pt idx="8">
                  <c:v>52</c:v>
                </c:pt>
                <c:pt idx="9" formatCode="#,##0">
                  <c:v>1212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5-428C-9668-B4B88E9B8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940245856"/>
        <c:axId val="1940254016"/>
      </c:barChart>
      <c:catAx>
        <c:axId val="1940245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660033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40254016"/>
        <c:crosses val="autoZero"/>
        <c:auto val="1"/>
        <c:lblAlgn val="ctr"/>
        <c:lblOffset val="100"/>
        <c:noMultiLvlLbl val="0"/>
      </c:catAx>
      <c:valAx>
        <c:axId val="1940254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4024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0.10185185185185185"/>
          <c:w val="0.93888888888888888"/>
          <c:h val="0.89814814814814814"/>
        </c:manualLayout>
      </c:layout>
      <c:pie3DChart>
        <c:varyColors val="1"/>
        <c:ser>
          <c:idx val="0"/>
          <c:order val="0"/>
          <c:spPr>
            <a:solidFill>
              <a:srgbClr val="D6007F"/>
            </a:solidFill>
          </c:spPr>
          <c:dPt>
            <c:idx val="0"/>
            <c:bubble3D val="0"/>
            <c:spPr>
              <a:solidFill>
                <a:srgbClr val="D6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561-458E-96DA-CF8FD689FA71}"/>
              </c:ext>
            </c:extLst>
          </c:dPt>
          <c:dPt>
            <c:idx val="1"/>
            <c:bubble3D val="0"/>
            <c:spPr>
              <a:solidFill>
                <a:srgbClr val="D6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561-458E-96DA-CF8FD689FA71}"/>
              </c:ext>
            </c:extLst>
          </c:dPt>
          <c:dLbls>
            <c:delete val="1"/>
          </c:dLbls>
          <c:cat>
            <c:strRef>
              <c:f>Hoja2!$A$138:$B$138</c:f>
              <c:strCache>
                <c:ptCount val="2"/>
                <c:pt idx="0">
                  <c:v>PEP ENVIADOS</c:v>
                </c:pt>
                <c:pt idx="1">
                  <c:v>PEP  PENDIENTES</c:v>
                </c:pt>
              </c:strCache>
            </c:strRef>
          </c:cat>
          <c:val>
            <c:numRef>
              <c:f>Hoja2!$A$139:$B$139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61-458E-96DA-CF8FD689FA7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952038369304557E-3"/>
          <c:y val="6.6651155549102309E-2"/>
          <c:w val="0.99100719424460426"/>
          <c:h val="0.93334884445089772"/>
        </c:manualLayout>
      </c:layout>
      <c:pie3DChart>
        <c:varyColors val="1"/>
        <c:ser>
          <c:idx val="0"/>
          <c:order val="0"/>
          <c:spPr>
            <a:solidFill>
              <a:srgbClr val="FF9FDA"/>
            </a:solidFill>
          </c:spPr>
          <c:dPt>
            <c:idx val="0"/>
            <c:bubble3D val="0"/>
            <c:spPr>
              <a:solidFill>
                <a:srgbClr val="FF4BB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4BB-426C-8589-D907F9807B00}"/>
              </c:ext>
            </c:extLst>
          </c:dPt>
          <c:dPt>
            <c:idx val="1"/>
            <c:bubble3D val="0"/>
            <c:spPr>
              <a:solidFill>
                <a:srgbClr val="FF9FD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4BB-426C-8589-D907F9807B00}"/>
              </c:ext>
            </c:extLst>
          </c:dPt>
          <c:dLbls>
            <c:delete val="1"/>
          </c:dLbls>
          <c:val>
            <c:numRef>
              <c:f>Hoja2!$A$289:$B$289</c:f>
              <c:numCache>
                <c:formatCode>General</c:formatCode>
                <c:ptCount val="2"/>
                <c:pt idx="0">
                  <c:v>98.012691753915078</c:v>
                </c:pt>
                <c:pt idx="1">
                  <c:v>1.9873082460849316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BB-426C-8589-D907F9807B0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D6007F"/>
            </a:solidFill>
          </c:spPr>
          <c:dPt>
            <c:idx val="0"/>
            <c:bubble3D val="0"/>
            <c:spPr>
              <a:solidFill>
                <a:srgbClr val="D6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4DC-4B24-AAAE-0EE522131D54}"/>
              </c:ext>
            </c:extLst>
          </c:dPt>
          <c:dPt>
            <c:idx val="1"/>
            <c:bubble3D val="0"/>
            <c:spPr>
              <a:solidFill>
                <a:srgbClr val="FF4BB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4DC-4B24-AAAE-0EE522131D54}"/>
              </c:ext>
            </c:extLst>
          </c:dPt>
          <c:dLbls>
            <c:delete val="1"/>
          </c:dLbls>
          <c:val>
            <c:numRef>
              <c:f>Hoja2!$A$295:$B$295</c:f>
              <c:numCache>
                <c:formatCode>General</c:formatCode>
                <c:ptCount val="2"/>
                <c:pt idx="0">
                  <c:v>62.777965408749139</c:v>
                </c:pt>
                <c:pt idx="1">
                  <c:v>37.222034591250868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DC-4B24-AAAE-0EE522131D5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71443976479686"/>
          <c:y val="3.699032717507493E-2"/>
          <c:w val="0.82829387734061888"/>
          <c:h val="0.946548531419380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Hoja2!$B$188</c:f>
              <c:strCache>
                <c:ptCount val="1"/>
                <c:pt idx="0">
                  <c:v>Total </c:v>
                </c:pt>
              </c:strCache>
            </c:strRef>
          </c:tx>
          <c:spPr>
            <a:solidFill>
              <a:srgbClr val="FF9FD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Hoja2!$A$189:$A$220</c:f>
              <c:strCache>
                <c:ptCount val="32"/>
                <c:pt idx="0">
                  <c:v>Campeche</c:v>
                </c:pt>
                <c:pt idx="1">
                  <c:v>Baja California Sur</c:v>
                </c:pt>
                <c:pt idx="2">
                  <c:v>Tlaxcala</c:v>
                </c:pt>
                <c:pt idx="3">
                  <c:v>Chiapas</c:v>
                </c:pt>
                <c:pt idx="4">
                  <c:v>Tabasco</c:v>
                </c:pt>
                <c:pt idx="5">
                  <c:v>Yucatán</c:v>
                </c:pt>
                <c:pt idx="6">
                  <c:v>Quintana Roo</c:v>
                </c:pt>
                <c:pt idx="7">
                  <c:v>Nayarit</c:v>
                </c:pt>
                <c:pt idx="8">
                  <c:v>Colima</c:v>
                </c:pt>
                <c:pt idx="9">
                  <c:v>Aguascalientes</c:v>
                </c:pt>
                <c:pt idx="10">
                  <c:v>Oaxaca</c:v>
                </c:pt>
                <c:pt idx="11">
                  <c:v>Sinaloa</c:v>
                </c:pt>
                <c:pt idx="12">
                  <c:v>Durango</c:v>
                </c:pt>
                <c:pt idx="13">
                  <c:v>Guerrero</c:v>
                </c:pt>
                <c:pt idx="14">
                  <c:v>Hidalgo</c:v>
                </c:pt>
                <c:pt idx="15">
                  <c:v>San Luis Potosí</c:v>
                </c:pt>
                <c:pt idx="16">
                  <c:v>Morelos</c:v>
                </c:pt>
                <c:pt idx="17">
                  <c:v>Sonora</c:v>
                </c:pt>
                <c:pt idx="18">
                  <c:v>Tamaulipas</c:v>
                </c:pt>
                <c:pt idx="19">
                  <c:v>Zacatecas</c:v>
                </c:pt>
                <c:pt idx="20">
                  <c:v>Coahuila</c:v>
                </c:pt>
                <c:pt idx="21">
                  <c:v>Veracruz</c:v>
                </c:pt>
                <c:pt idx="22">
                  <c:v>Querétaro</c:v>
                </c:pt>
                <c:pt idx="23">
                  <c:v>Baja California</c:v>
                </c:pt>
                <c:pt idx="24">
                  <c:v>Chihuahua</c:v>
                </c:pt>
                <c:pt idx="25">
                  <c:v>Puebla</c:v>
                </c:pt>
                <c:pt idx="26">
                  <c:v>Nuevo León</c:v>
                </c:pt>
                <c:pt idx="27">
                  <c:v>Guanajuato</c:v>
                </c:pt>
                <c:pt idx="28">
                  <c:v>Michoacán</c:v>
                </c:pt>
                <c:pt idx="29">
                  <c:v>México</c:v>
                </c:pt>
                <c:pt idx="30">
                  <c:v>Jalisco</c:v>
                </c:pt>
                <c:pt idx="31">
                  <c:v>Ciudad de México</c:v>
                </c:pt>
              </c:strCache>
            </c:strRef>
          </c:cat>
          <c:val>
            <c:numRef>
              <c:f>Hoja2!$B$189:$B$220</c:f>
              <c:numCache>
                <c:formatCode>General</c:formatCode>
                <c:ptCount val="32"/>
                <c:pt idx="0">
                  <c:v>6</c:v>
                </c:pt>
                <c:pt idx="1">
                  <c:v>7</c:v>
                </c:pt>
                <c:pt idx="2">
                  <c:v>13</c:v>
                </c:pt>
                <c:pt idx="3">
                  <c:v>19</c:v>
                </c:pt>
                <c:pt idx="4">
                  <c:v>21</c:v>
                </c:pt>
                <c:pt idx="5">
                  <c:v>27</c:v>
                </c:pt>
                <c:pt idx="6">
                  <c:v>32</c:v>
                </c:pt>
                <c:pt idx="7">
                  <c:v>33</c:v>
                </c:pt>
                <c:pt idx="8">
                  <c:v>35</c:v>
                </c:pt>
                <c:pt idx="9">
                  <c:v>39</c:v>
                </c:pt>
                <c:pt idx="10">
                  <c:v>50</c:v>
                </c:pt>
                <c:pt idx="11">
                  <c:v>50</c:v>
                </c:pt>
                <c:pt idx="12">
                  <c:v>52</c:v>
                </c:pt>
                <c:pt idx="13">
                  <c:v>56</c:v>
                </c:pt>
                <c:pt idx="14">
                  <c:v>56</c:v>
                </c:pt>
                <c:pt idx="15">
                  <c:v>56</c:v>
                </c:pt>
                <c:pt idx="16">
                  <c:v>57</c:v>
                </c:pt>
                <c:pt idx="17">
                  <c:v>59</c:v>
                </c:pt>
                <c:pt idx="18">
                  <c:v>67</c:v>
                </c:pt>
                <c:pt idx="19">
                  <c:v>72</c:v>
                </c:pt>
                <c:pt idx="20">
                  <c:v>80</c:v>
                </c:pt>
                <c:pt idx="21">
                  <c:v>87</c:v>
                </c:pt>
                <c:pt idx="22">
                  <c:v>89</c:v>
                </c:pt>
                <c:pt idx="23">
                  <c:v>91</c:v>
                </c:pt>
                <c:pt idx="24">
                  <c:v>108</c:v>
                </c:pt>
                <c:pt idx="25">
                  <c:v>137</c:v>
                </c:pt>
                <c:pt idx="26">
                  <c:v>181</c:v>
                </c:pt>
                <c:pt idx="27">
                  <c:v>187</c:v>
                </c:pt>
                <c:pt idx="28">
                  <c:v>213</c:v>
                </c:pt>
                <c:pt idx="29">
                  <c:v>245</c:v>
                </c:pt>
                <c:pt idx="30">
                  <c:v>378</c:v>
                </c:pt>
                <c:pt idx="31">
                  <c:v>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D-4C0B-B0D4-3644D658F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847509535"/>
        <c:axId val="2129518703"/>
      </c:barChart>
      <c:catAx>
        <c:axId val="18475095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6600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s-MX"/>
          </a:p>
        </c:txPr>
        <c:crossAx val="2129518703"/>
        <c:crosses val="autoZero"/>
        <c:auto val="1"/>
        <c:lblAlgn val="ctr"/>
        <c:lblOffset val="100"/>
        <c:noMultiLvlLbl val="0"/>
      </c:catAx>
      <c:valAx>
        <c:axId val="21295187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47509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985281020103751E-2"/>
          <c:y val="1.3835281061848695E-3"/>
          <c:w val="0.89771187192871549"/>
          <c:h val="0.85936605127855681"/>
        </c:manualLayout>
      </c:layout>
      <c:pie3DChart>
        <c:varyColors val="1"/>
        <c:ser>
          <c:idx val="0"/>
          <c:order val="0"/>
          <c:spPr>
            <a:solidFill>
              <a:srgbClr val="D6007F"/>
            </a:solidFill>
          </c:spPr>
          <c:dPt>
            <c:idx val="0"/>
            <c:bubble3D val="0"/>
            <c:spPr>
              <a:solidFill>
                <a:srgbClr val="D6007F"/>
              </a:solidFill>
              <a:ln>
                <a:solidFill>
                  <a:sysClr val="windowText" lastClr="000000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ysClr val="windowText" lastClr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CDE-4D85-85FE-1D97272DDCD7}"/>
              </c:ext>
            </c:extLst>
          </c:dPt>
          <c:dPt>
            <c:idx val="1"/>
            <c:bubble3D val="0"/>
            <c:spPr>
              <a:solidFill>
                <a:srgbClr val="D6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CDE-4D85-85FE-1D97272DDCD7}"/>
              </c:ext>
            </c:extLst>
          </c:dPt>
          <c:dLbls>
            <c:dLbl>
              <c:idx val="0"/>
              <c:layout>
                <c:manualLayout>
                  <c:x val="1.9872379301437448E-3"/>
                  <c:y val="-0.586564404835493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24439DD-0388-4371-BD2D-51797F170848}" type="CATEGORYNAME">
                      <a:rPr lang="en-US" sz="1400" smtClean="0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[NOMBRE DE CATEGORÍA]</a:t>
                    </a:fld>
                    <a:r>
                      <a:rPr lang="en-US" sz="1400" baseline="0"/>
                      <a:t> 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644388743130261"/>
                      <c:h val="0.125503562047443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DE-4D85-85FE-1D97272DDCD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CDE-4D85-85FE-1D97272DDC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Hoja1!$B$101:$C$101</c:f>
              <c:strCache>
                <c:ptCount val="2"/>
                <c:pt idx="0">
                  <c:v>Enviados </c:v>
                </c:pt>
                <c:pt idx="1">
                  <c:v>Pendientes de envío </c:v>
                </c:pt>
              </c:strCache>
            </c:strRef>
          </c:cat>
          <c:val>
            <c:numRef>
              <c:f>Hoja1!$B$102:$C$102</c:f>
              <c:numCache>
                <c:formatCode>0.000000%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DE-4D85-85FE-1D97272DDCD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4BB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Hoja1!$A$2:$A$11</c:f>
              <c:strCache>
                <c:ptCount val="10"/>
                <c:pt idx="2">
                  <c:v>Países Bajos</c:v>
                </c:pt>
                <c:pt idx="3">
                  <c:v>Suiza</c:v>
                </c:pt>
                <c:pt idx="4">
                  <c:v>Francia</c:v>
                </c:pt>
                <c:pt idx="5">
                  <c:v>Reino Unido</c:v>
                </c:pt>
                <c:pt idx="6">
                  <c:v>España</c:v>
                </c:pt>
                <c:pt idx="7">
                  <c:v>Alemania</c:v>
                </c:pt>
                <c:pt idx="8">
                  <c:v>Canadá</c:v>
                </c:pt>
                <c:pt idx="9">
                  <c:v>Estados Unidos de América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106</c:v>
                </c:pt>
                <c:pt idx="1">
                  <c:v>195</c:v>
                </c:pt>
                <c:pt idx="2">
                  <c:v>278</c:v>
                </c:pt>
                <c:pt idx="3">
                  <c:v>283</c:v>
                </c:pt>
                <c:pt idx="4">
                  <c:v>356</c:v>
                </c:pt>
                <c:pt idx="5">
                  <c:v>434</c:v>
                </c:pt>
                <c:pt idx="6">
                  <c:v>981</c:v>
                </c:pt>
                <c:pt idx="7">
                  <c:v>1157</c:v>
                </c:pt>
                <c:pt idx="8">
                  <c:v>1666</c:v>
                </c:pt>
                <c:pt idx="9">
                  <c:v>46264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D-4A85-A1C5-D926A8F5B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051319631"/>
        <c:axId val="1051315791"/>
      </c:barChart>
      <c:catAx>
        <c:axId val="1051319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660033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1315791"/>
        <c:crosses val="autoZero"/>
        <c:auto val="1"/>
        <c:lblAlgn val="ctr"/>
        <c:lblOffset val="100"/>
        <c:noMultiLvlLbl val="0"/>
      </c:catAx>
      <c:valAx>
        <c:axId val="10513157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1319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0.10185185185185185"/>
          <c:w val="0.93888888888888888"/>
          <c:h val="0.89814814814814814"/>
        </c:manualLayout>
      </c:layout>
      <c:pie3DChart>
        <c:varyColors val="1"/>
        <c:ser>
          <c:idx val="0"/>
          <c:order val="0"/>
          <c:spPr>
            <a:solidFill>
              <a:srgbClr val="D6007F"/>
            </a:solidFill>
          </c:spPr>
          <c:dPt>
            <c:idx val="0"/>
            <c:bubble3D val="0"/>
            <c:spPr>
              <a:solidFill>
                <a:srgbClr val="D6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07B-4DFA-8263-69667E395CEF}"/>
              </c:ext>
            </c:extLst>
          </c:dPt>
          <c:dPt>
            <c:idx val="1"/>
            <c:bubble3D val="0"/>
            <c:spPr>
              <a:solidFill>
                <a:srgbClr val="D6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07B-4DFA-8263-69667E395CEF}"/>
              </c:ext>
            </c:extLst>
          </c:dPt>
          <c:dLbls>
            <c:delete val="1"/>
          </c:dLbls>
          <c:cat>
            <c:strRef>
              <c:f>Hoja2!$A$138:$B$138</c:f>
              <c:strCache>
                <c:ptCount val="2"/>
                <c:pt idx="0">
                  <c:v>PEP ENVIADOS</c:v>
                </c:pt>
                <c:pt idx="1">
                  <c:v>PEP  PENDIENTES</c:v>
                </c:pt>
              </c:strCache>
            </c:strRef>
          </c:cat>
          <c:val>
            <c:numRef>
              <c:f>Hoja2!$A$139:$B$139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7B-4DFA-8263-69667E395CE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4BB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ENVIO_ADENDA!$AK$3:$AK$12</c:f>
              <c:strCache>
                <c:ptCount val="10"/>
                <c:pt idx="0">
                  <c:v>Irlanda</c:v>
                </c:pt>
                <c:pt idx="1">
                  <c:v>Países Bajos </c:v>
                </c:pt>
                <c:pt idx="2">
                  <c:v>Suiza </c:v>
                </c:pt>
                <c:pt idx="3">
                  <c:v>Italia</c:v>
                </c:pt>
                <c:pt idx="4">
                  <c:v>Reino Unido </c:v>
                </c:pt>
                <c:pt idx="5">
                  <c:v>Francia </c:v>
                </c:pt>
                <c:pt idx="6">
                  <c:v>Canadá </c:v>
                </c:pt>
                <c:pt idx="7">
                  <c:v>Alemania</c:v>
                </c:pt>
                <c:pt idx="8">
                  <c:v>España</c:v>
                </c:pt>
                <c:pt idx="9">
                  <c:v>Estados Unidos de América</c:v>
                </c:pt>
              </c:strCache>
            </c:strRef>
          </c:cat>
          <c:val>
            <c:numRef>
              <c:f>ENVIO_ADENDA!$AL$3:$AL$12</c:f>
              <c:numCache>
                <c:formatCode>General</c:formatCode>
                <c:ptCount val="10"/>
                <c:pt idx="0">
                  <c:v>16</c:v>
                </c:pt>
                <c:pt idx="1">
                  <c:v>24</c:v>
                </c:pt>
                <c:pt idx="2">
                  <c:v>31</c:v>
                </c:pt>
                <c:pt idx="3">
                  <c:v>54</c:v>
                </c:pt>
                <c:pt idx="4">
                  <c:v>55</c:v>
                </c:pt>
                <c:pt idx="5">
                  <c:v>81</c:v>
                </c:pt>
                <c:pt idx="6">
                  <c:v>149</c:v>
                </c:pt>
                <c:pt idx="7">
                  <c:v>150</c:v>
                </c:pt>
                <c:pt idx="8">
                  <c:v>275</c:v>
                </c:pt>
                <c:pt idx="9">
                  <c:v>2134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6F-4875-AAB1-EADB823E7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536696159"/>
        <c:axId val="640327215"/>
      </c:barChart>
      <c:catAx>
        <c:axId val="536696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660033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40327215"/>
        <c:crosses val="autoZero"/>
        <c:auto val="1"/>
        <c:lblAlgn val="ctr"/>
        <c:lblOffset val="100"/>
        <c:noMultiLvlLbl val="0"/>
      </c:catAx>
      <c:valAx>
        <c:axId val="6403272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669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379537953795381E-2"/>
          <c:y val="0.16005339131273369"/>
          <c:w val="0.81848184818481851"/>
          <c:h val="0.76339933458117626"/>
        </c:manualLayout>
      </c:layout>
      <c:pie3DChart>
        <c:varyColors val="1"/>
        <c:ser>
          <c:idx val="0"/>
          <c:order val="0"/>
          <c:spPr>
            <a:solidFill>
              <a:srgbClr val="D5007F"/>
            </a:solidFill>
          </c:spPr>
          <c:dPt>
            <c:idx val="0"/>
            <c:bubble3D val="0"/>
            <c:spPr>
              <a:solidFill>
                <a:srgbClr val="D5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720-4A8F-9CEE-7EDC80BCBA47}"/>
              </c:ext>
            </c:extLst>
          </c:dPt>
          <c:dPt>
            <c:idx val="1"/>
            <c:bubble3D val="0"/>
            <c:spPr>
              <a:solidFill>
                <a:srgbClr val="FF4BB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720-4A8F-9CEE-7EDC80BCBA47}"/>
              </c:ext>
            </c:extLst>
          </c:dPt>
          <c:dLbls>
            <c:delete val="1"/>
          </c:dLbls>
          <c:cat>
            <c:strRef>
              <c:f>Hoja1!$B$203:$C$203</c:f>
              <c:strCache>
                <c:ptCount val="2"/>
                <c:pt idx="0">
                  <c:v>PEP Entregados </c:v>
                </c:pt>
                <c:pt idx="1">
                  <c:v>PEP pendiente de entrega</c:v>
                </c:pt>
              </c:strCache>
            </c:strRef>
          </c:cat>
          <c:val>
            <c:numRef>
              <c:f>Hoja1!$B$204:$C$204</c:f>
              <c:numCache>
                <c:formatCode>#,##0.00</c:formatCode>
                <c:ptCount val="2"/>
                <c:pt idx="0" formatCode="General">
                  <c:v>98.15</c:v>
                </c:pt>
                <c:pt idx="1">
                  <c:v>1.85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20-4A8F-9CEE-7EDC80BCBA4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26655839347006"/>
          <c:y val="4.0635987972510931E-2"/>
          <c:w val="0.72074837946934134"/>
          <c:h val="0.862583020806942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ESTATUS_PEP!$K$3</c:f>
              <c:strCache>
                <c:ptCount val="1"/>
                <c:pt idx="0">
                  <c:v>PEP ENTREGADO </c:v>
                </c:pt>
              </c:strCache>
            </c:strRef>
          </c:tx>
          <c:spPr>
            <a:solidFill>
              <a:srgbClr val="FF4BB6"/>
            </a:solidFill>
            <a:ln>
              <a:noFill/>
            </a:ln>
            <a:effectLst/>
          </c:spPr>
          <c:invertIfNegative val="0"/>
          <c:cat>
            <c:strRef>
              <c:f>ESTATUS_PEP!$J$4:$J$13</c:f>
              <c:strCache>
                <c:ptCount val="10"/>
                <c:pt idx="0">
                  <c:v>Australia</c:v>
                </c:pt>
                <c:pt idx="1">
                  <c:v>Italia </c:v>
                </c:pt>
                <c:pt idx="2">
                  <c:v>Suiza</c:v>
                </c:pt>
                <c:pt idx="3">
                  <c:v>Países Bajos </c:v>
                </c:pt>
                <c:pt idx="4">
                  <c:v>Francia</c:v>
                </c:pt>
                <c:pt idx="5">
                  <c:v>Reino Unido </c:v>
                </c:pt>
                <c:pt idx="6">
                  <c:v>España </c:v>
                </c:pt>
                <c:pt idx="7">
                  <c:v>Alemania</c:v>
                </c:pt>
                <c:pt idx="8">
                  <c:v>Canadá</c:v>
                </c:pt>
                <c:pt idx="9">
                  <c:v>Estados Unidos de América</c:v>
                </c:pt>
              </c:strCache>
            </c:strRef>
          </c:cat>
          <c:val>
            <c:numRef>
              <c:f>ESTATUS_PEP!$K$4:$K$13</c:f>
              <c:numCache>
                <c:formatCode>General</c:formatCode>
                <c:ptCount val="10"/>
                <c:pt idx="0">
                  <c:v>102</c:v>
                </c:pt>
                <c:pt idx="1">
                  <c:v>192</c:v>
                </c:pt>
                <c:pt idx="2">
                  <c:v>270</c:v>
                </c:pt>
                <c:pt idx="3">
                  <c:v>272</c:v>
                </c:pt>
                <c:pt idx="4">
                  <c:v>328</c:v>
                </c:pt>
                <c:pt idx="5">
                  <c:v>413</c:v>
                </c:pt>
                <c:pt idx="6">
                  <c:v>934</c:v>
                </c:pt>
                <c:pt idx="7">
                  <c:v>1094</c:v>
                </c:pt>
                <c:pt idx="8">
                  <c:v>1582</c:v>
                </c:pt>
                <c:pt idx="9">
                  <c:v>45300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4-4C3E-B35B-49A72EA1E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689007"/>
        <c:axId val="142682767"/>
      </c:barChart>
      <c:catAx>
        <c:axId val="142689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660033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2682767"/>
        <c:crosses val="autoZero"/>
        <c:auto val="1"/>
        <c:lblAlgn val="ctr"/>
        <c:lblOffset val="100"/>
        <c:noMultiLvlLbl val="0"/>
      </c:catAx>
      <c:valAx>
        <c:axId val="1426827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2689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D5007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D71-4893-93E6-D2F00F1D3A2C}"/>
              </c:ext>
            </c:extLst>
          </c:dPt>
          <c:dPt>
            <c:idx val="1"/>
            <c:bubble3D val="0"/>
            <c:spPr>
              <a:solidFill>
                <a:srgbClr val="FF4BB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D71-4893-93E6-D2F00F1D3A2C}"/>
              </c:ext>
            </c:extLst>
          </c:dPt>
          <c:dLbls>
            <c:delete val="1"/>
          </c:dLbls>
          <c:cat>
            <c:strRef>
              <c:f>Hoja2!$A$232:$B$232</c:f>
              <c:strCache>
                <c:ptCount val="2"/>
                <c:pt idx="0">
                  <c:v>PEP entregados </c:v>
                </c:pt>
                <c:pt idx="1">
                  <c:v>PEP pendientes</c:v>
                </c:pt>
              </c:strCache>
            </c:strRef>
          </c:cat>
          <c:val>
            <c:numRef>
              <c:f>Hoja2!$A$233:$B$233</c:f>
              <c:numCache>
                <c:formatCode>General</c:formatCode>
                <c:ptCount val="2"/>
                <c:pt idx="0">
                  <c:v>96.037735849056602</c:v>
                </c:pt>
                <c:pt idx="1">
                  <c:v>3.9622641509433962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71-4893-93E6-D2F00F1D3A2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0.22423</cdr:x>
      <cdr:y>0.29718</cdr:y>
    </cdr:from>
    <cdr:to>
      <cdr:x>0.30624</cdr:x>
      <cdr:y>0.34144</cdr:y>
    </cdr:to>
    <cdr:sp macro="" textlink="">
      <cdr:nvSpPr>
        <cdr:cNvPr id="2" name="CuadroTexto 44">
          <a:extLst xmlns:a="http://schemas.openxmlformats.org/drawingml/2006/main">
            <a:ext uri="{FF2B5EF4-FFF2-40B4-BE49-F238E27FC236}">
              <a16:creationId xmlns:a16="http://schemas.microsoft.com/office/drawing/2014/main" id="{8AE064A3-C680-42FB-53F4-3D73DCEE97AA}"/>
            </a:ext>
          </a:extLst>
        </cdr:cNvPr>
        <cdr:cNvSpPr txBox="1"/>
      </cdr:nvSpPr>
      <cdr:spPr>
        <a:xfrm xmlns:a="http://schemas.openxmlformats.org/drawingml/2006/main">
          <a:off x="1399075" y="1549979"/>
          <a:ext cx="511728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rPr>
            <a:t>89</a:t>
          </a:r>
        </a:p>
      </cdr:txBody>
    </cdr:sp>
  </cdr:relSizeAnchor>
  <cdr:relSizeAnchor xmlns:cdr="http://schemas.openxmlformats.org/drawingml/2006/chartDrawing">
    <cdr:from>
      <cdr:x>0.23719</cdr:x>
      <cdr:y>0.26669</cdr:y>
    </cdr:from>
    <cdr:to>
      <cdr:x>0.3192</cdr:x>
      <cdr:y>0.3139</cdr:y>
    </cdr:to>
    <cdr:sp macro="" textlink="">
      <cdr:nvSpPr>
        <cdr:cNvPr id="3" name="CuadroTexto 44">
          <a:extLst xmlns:a="http://schemas.openxmlformats.org/drawingml/2006/main">
            <a:ext uri="{FF2B5EF4-FFF2-40B4-BE49-F238E27FC236}">
              <a16:creationId xmlns:a16="http://schemas.microsoft.com/office/drawing/2014/main" id="{8AE064A3-C680-42FB-53F4-3D73DCEE97AA}"/>
            </a:ext>
          </a:extLst>
        </cdr:cNvPr>
        <cdr:cNvSpPr txBox="1"/>
      </cdr:nvSpPr>
      <cdr:spPr>
        <a:xfrm xmlns:a="http://schemas.openxmlformats.org/drawingml/2006/main">
          <a:off x="1479958" y="1390911"/>
          <a:ext cx="51172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rPr>
            <a:t>91</a:t>
          </a:r>
        </a:p>
      </cdr:txBody>
    </cdr:sp>
  </cdr:relSizeAnchor>
  <cdr:relSizeAnchor xmlns:cdr="http://schemas.openxmlformats.org/drawingml/2006/chartDrawing">
    <cdr:from>
      <cdr:x>0.25388</cdr:x>
      <cdr:y>0.2395</cdr:y>
    </cdr:from>
    <cdr:to>
      <cdr:x>0.33589</cdr:x>
      <cdr:y>0.28671</cdr:y>
    </cdr:to>
    <cdr:sp macro="" textlink="">
      <cdr:nvSpPr>
        <cdr:cNvPr id="4" name="CuadroTexto 44">
          <a:extLst xmlns:a="http://schemas.openxmlformats.org/drawingml/2006/main">
            <a:ext uri="{FF2B5EF4-FFF2-40B4-BE49-F238E27FC236}">
              <a16:creationId xmlns:a16="http://schemas.microsoft.com/office/drawing/2014/main" id="{8AE064A3-C680-42FB-53F4-3D73DCEE97AA}"/>
            </a:ext>
          </a:extLst>
        </cdr:cNvPr>
        <cdr:cNvSpPr txBox="1"/>
      </cdr:nvSpPr>
      <cdr:spPr>
        <a:xfrm xmlns:a="http://schemas.openxmlformats.org/drawingml/2006/main">
          <a:off x="1584087" y="1249139"/>
          <a:ext cx="51172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rPr>
            <a:t>109</a:t>
          </a:r>
          <a:endParaRPr lang="es-MX" sz="900" b="1" dirty="0">
            <a:solidFill>
              <a:srgbClr val="660033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0.28547</cdr:x>
      <cdr:y>0.21079</cdr:y>
    </cdr:from>
    <cdr:to>
      <cdr:x>0.36749</cdr:x>
      <cdr:y>0.258</cdr:y>
    </cdr:to>
    <cdr:sp macro="" textlink="">
      <cdr:nvSpPr>
        <cdr:cNvPr id="5" name="CuadroTexto 44">
          <a:extLst xmlns:a="http://schemas.openxmlformats.org/drawingml/2006/main">
            <a:ext uri="{FF2B5EF4-FFF2-40B4-BE49-F238E27FC236}">
              <a16:creationId xmlns:a16="http://schemas.microsoft.com/office/drawing/2014/main" id="{8AE064A3-C680-42FB-53F4-3D73DCEE97AA}"/>
            </a:ext>
          </a:extLst>
        </cdr:cNvPr>
        <cdr:cNvSpPr txBox="1"/>
      </cdr:nvSpPr>
      <cdr:spPr>
        <a:xfrm xmlns:a="http://schemas.openxmlformats.org/drawingml/2006/main">
          <a:off x="1781211" y="1099396"/>
          <a:ext cx="51172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rPr>
            <a:t>137</a:t>
          </a:r>
          <a:endParaRPr lang="es-MX" sz="900" b="1" dirty="0">
            <a:solidFill>
              <a:srgbClr val="660033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0.26839</cdr:x>
      <cdr:y>0.14113</cdr:y>
    </cdr:from>
    <cdr:to>
      <cdr:x>0.37025</cdr:x>
      <cdr:y>0.20551</cdr:y>
    </cdr:to>
    <cdr:sp macro="" textlink="">
      <cdr:nvSpPr>
        <cdr:cNvPr id="2" name="CuadroTexto 5">
          <a:extLst xmlns:a="http://schemas.openxmlformats.org/drawingml/2006/main">
            <a:ext uri="{FF2B5EF4-FFF2-40B4-BE49-F238E27FC236}">
              <a16:creationId xmlns:a16="http://schemas.microsoft.com/office/drawing/2014/main" id="{CC54D3AA-35EF-9E19-3A57-C1CB6F3B1BEE}"/>
            </a:ext>
          </a:extLst>
        </cdr:cNvPr>
        <cdr:cNvSpPr txBox="1"/>
      </cdr:nvSpPr>
      <cdr:spPr>
        <a:xfrm xmlns:a="http://schemas.openxmlformats.org/drawingml/2006/main">
          <a:off x="1879209" y="573475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dirty="0">
              <a:solidFill>
                <a:srgbClr val="660033"/>
              </a:solidFill>
            </a:rPr>
            <a:t>1,666</a:t>
          </a:r>
        </a:p>
      </cdr:txBody>
    </cdr:sp>
  </cdr:relSizeAnchor>
  <cdr:relSizeAnchor xmlns:cdr="http://schemas.openxmlformats.org/drawingml/2006/chartDrawing">
    <cdr:from>
      <cdr:x>0.25823</cdr:x>
      <cdr:y>0.22113</cdr:y>
    </cdr:from>
    <cdr:to>
      <cdr:x>0.36009</cdr:x>
      <cdr:y>0.28551</cdr:y>
    </cdr:to>
    <cdr:sp macro="" textlink="">
      <cdr:nvSpPr>
        <cdr:cNvPr id="3" name="CuadroTexto 5">
          <a:extLst xmlns:a="http://schemas.openxmlformats.org/drawingml/2006/main">
            <a:ext uri="{FF2B5EF4-FFF2-40B4-BE49-F238E27FC236}">
              <a16:creationId xmlns:a16="http://schemas.microsoft.com/office/drawing/2014/main" id="{F4918F63-3EBB-BA6E-94FC-22D018427C36}"/>
            </a:ext>
          </a:extLst>
        </cdr:cNvPr>
        <cdr:cNvSpPr txBox="1"/>
      </cdr:nvSpPr>
      <cdr:spPr>
        <a:xfrm xmlns:a="http://schemas.openxmlformats.org/drawingml/2006/main">
          <a:off x="1808089" y="898595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dirty="0">
              <a:solidFill>
                <a:srgbClr val="660033"/>
              </a:solidFill>
            </a:rPr>
            <a:t>1,158</a:t>
          </a:r>
        </a:p>
      </cdr:txBody>
    </cdr:sp>
  </cdr:relSizeAnchor>
  <cdr:relSizeAnchor xmlns:cdr="http://schemas.openxmlformats.org/drawingml/2006/chartDrawing">
    <cdr:from>
      <cdr:x>0.25533</cdr:x>
      <cdr:y>0.31305</cdr:y>
    </cdr:from>
    <cdr:to>
      <cdr:x>0.35719</cdr:x>
      <cdr:y>0.37743</cdr:y>
    </cdr:to>
    <cdr:sp macro="" textlink="">
      <cdr:nvSpPr>
        <cdr:cNvPr id="4" name="CuadroTexto 5">
          <a:extLst xmlns:a="http://schemas.openxmlformats.org/drawingml/2006/main">
            <a:ext uri="{FF2B5EF4-FFF2-40B4-BE49-F238E27FC236}">
              <a16:creationId xmlns:a16="http://schemas.microsoft.com/office/drawing/2014/main" id="{F4918F63-3EBB-BA6E-94FC-22D018427C36}"/>
            </a:ext>
          </a:extLst>
        </cdr:cNvPr>
        <cdr:cNvSpPr txBox="1"/>
      </cdr:nvSpPr>
      <cdr:spPr>
        <a:xfrm xmlns:a="http://schemas.openxmlformats.org/drawingml/2006/main">
          <a:off x="1787769" y="1272116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>
              <a:solidFill>
                <a:srgbClr val="660033"/>
              </a:solidFill>
            </a:rPr>
            <a:t>981</a:t>
          </a:r>
          <a:endParaRPr lang="es-MX" sz="1100" b="1" dirty="0">
            <a:solidFill>
              <a:srgbClr val="660033"/>
            </a:solidFill>
          </a:endParaRPr>
        </a:p>
      </cdr:txBody>
    </cdr:sp>
  </cdr:relSizeAnchor>
  <cdr:relSizeAnchor xmlns:cdr="http://schemas.openxmlformats.org/drawingml/2006/chartDrawing">
    <cdr:from>
      <cdr:x>0.2459</cdr:x>
      <cdr:y>0.40255</cdr:y>
    </cdr:from>
    <cdr:to>
      <cdr:x>0.34776</cdr:x>
      <cdr:y>0.46692</cdr:y>
    </cdr:to>
    <cdr:sp macro="" textlink="">
      <cdr:nvSpPr>
        <cdr:cNvPr id="5" name="CuadroTexto 5">
          <a:extLst xmlns:a="http://schemas.openxmlformats.org/drawingml/2006/main">
            <a:ext uri="{FF2B5EF4-FFF2-40B4-BE49-F238E27FC236}">
              <a16:creationId xmlns:a16="http://schemas.microsoft.com/office/drawing/2014/main" id="{F4918F63-3EBB-BA6E-94FC-22D018427C36}"/>
            </a:ext>
          </a:extLst>
        </cdr:cNvPr>
        <cdr:cNvSpPr txBox="1"/>
      </cdr:nvSpPr>
      <cdr:spPr>
        <a:xfrm xmlns:a="http://schemas.openxmlformats.org/drawingml/2006/main">
          <a:off x="1721769" y="1635770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>
              <a:solidFill>
                <a:srgbClr val="660033"/>
              </a:solidFill>
            </a:rPr>
            <a:t>434</a:t>
          </a:r>
          <a:endParaRPr lang="es-MX" sz="1100" b="1" dirty="0">
            <a:solidFill>
              <a:srgbClr val="660033"/>
            </a:solidFill>
          </a:endParaRPr>
        </a:p>
      </cdr:txBody>
    </cdr:sp>
  </cdr:relSizeAnchor>
  <cdr:relSizeAnchor xmlns:cdr="http://schemas.openxmlformats.org/drawingml/2006/chartDrawing">
    <cdr:from>
      <cdr:x>0.2459</cdr:x>
      <cdr:y>0.85738</cdr:y>
    </cdr:from>
    <cdr:to>
      <cdr:x>0.34776</cdr:x>
      <cdr:y>0.92176</cdr:y>
    </cdr:to>
    <cdr:sp macro="" textlink="">
      <cdr:nvSpPr>
        <cdr:cNvPr id="6" name="CuadroTexto 5">
          <a:extLst xmlns:a="http://schemas.openxmlformats.org/drawingml/2006/main">
            <a:ext uri="{FF2B5EF4-FFF2-40B4-BE49-F238E27FC236}">
              <a16:creationId xmlns:a16="http://schemas.microsoft.com/office/drawing/2014/main" id="{F4918F63-3EBB-BA6E-94FC-22D018427C36}"/>
            </a:ext>
          </a:extLst>
        </cdr:cNvPr>
        <cdr:cNvSpPr txBox="1"/>
      </cdr:nvSpPr>
      <cdr:spPr>
        <a:xfrm xmlns:a="http://schemas.openxmlformats.org/drawingml/2006/main">
          <a:off x="1721769" y="3484012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>
              <a:solidFill>
                <a:srgbClr val="660033"/>
              </a:solidFill>
            </a:rPr>
            <a:t>106</a:t>
          </a:r>
          <a:endParaRPr lang="es-MX" sz="1100" b="1" dirty="0">
            <a:solidFill>
              <a:srgbClr val="660033"/>
            </a:solidFill>
          </a:endParaRPr>
        </a:p>
      </cdr:txBody>
    </cdr:sp>
  </cdr:relSizeAnchor>
  <cdr:relSizeAnchor xmlns:cdr="http://schemas.openxmlformats.org/drawingml/2006/chartDrawing">
    <cdr:from>
      <cdr:x>0.2459</cdr:x>
      <cdr:y>0.58501</cdr:y>
    </cdr:from>
    <cdr:to>
      <cdr:x>0.34776</cdr:x>
      <cdr:y>0.64939</cdr:y>
    </cdr:to>
    <cdr:sp macro="" textlink="">
      <cdr:nvSpPr>
        <cdr:cNvPr id="7" name="CuadroTexto 1">
          <a:extLst xmlns:a="http://schemas.openxmlformats.org/drawingml/2006/main">
            <a:ext uri="{FF2B5EF4-FFF2-40B4-BE49-F238E27FC236}">
              <a16:creationId xmlns:a16="http://schemas.microsoft.com/office/drawing/2014/main" id="{84861D9C-E731-8633-DCF0-E705641515CC}"/>
            </a:ext>
          </a:extLst>
        </cdr:cNvPr>
        <cdr:cNvSpPr txBox="1"/>
      </cdr:nvSpPr>
      <cdr:spPr>
        <a:xfrm xmlns:a="http://schemas.openxmlformats.org/drawingml/2006/main">
          <a:off x="1721769" y="2377223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>
              <a:solidFill>
                <a:srgbClr val="660033"/>
              </a:solidFill>
            </a:rPr>
            <a:t>283</a:t>
          </a:r>
          <a:endParaRPr lang="es-MX" sz="1100" b="1" dirty="0">
            <a:solidFill>
              <a:srgbClr val="660033"/>
            </a:solidFill>
          </a:endParaRPr>
        </a:p>
      </cdr:txBody>
    </cdr:sp>
  </cdr:relSizeAnchor>
  <cdr:relSizeAnchor xmlns:cdr="http://schemas.openxmlformats.org/drawingml/2006/chartDrawing">
    <cdr:from>
      <cdr:x>0.2459</cdr:x>
      <cdr:y>0.67752</cdr:y>
    </cdr:from>
    <cdr:to>
      <cdr:x>0.34776</cdr:x>
      <cdr:y>0.7419</cdr:y>
    </cdr:to>
    <cdr:sp macro="" textlink="">
      <cdr:nvSpPr>
        <cdr:cNvPr id="8" name="CuadroTexto 1">
          <a:extLst xmlns:a="http://schemas.openxmlformats.org/drawingml/2006/main">
            <a:ext uri="{FF2B5EF4-FFF2-40B4-BE49-F238E27FC236}">
              <a16:creationId xmlns:a16="http://schemas.microsoft.com/office/drawing/2014/main" id="{84861D9C-E731-8633-DCF0-E705641515CC}"/>
            </a:ext>
          </a:extLst>
        </cdr:cNvPr>
        <cdr:cNvSpPr txBox="1"/>
      </cdr:nvSpPr>
      <cdr:spPr>
        <a:xfrm xmlns:a="http://schemas.openxmlformats.org/drawingml/2006/main">
          <a:off x="1721769" y="2753143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>
              <a:solidFill>
                <a:srgbClr val="660033"/>
              </a:solidFill>
            </a:rPr>
            <a:t>278</a:t>
          </a:r>
          <a:endParaRPr lang="es-MX" sz="1100" b="1" dirty="0">
            <a:solidFill>
              <a:srgbClr val="660033"/>
            </a:solidFill>
          </a:endParaRPr>
        </a:p>
      </cdr:txBody>
    </cdr:sp>
  </cdr:relSizeAnchor>
  <cdr:relSizeAnchor xmlns:cdr="http://schemas.openxmlformats.org/drawingml/2006/chartDrawing">
    <cdr:from>
      <cdr:x>0.2459</cdr:x>
      <cdr:y>0.75767</cdr:y>
    </cdr:from>
    <cdr:to>
      <cdr:x>0.34776</cdr:x>
      <cdr:y>0.82205</cdr:y>
    </cdr:to>
    <cdr:sp macro="" textlink="">
      <cdr:nvSpPr>
        <cdr:cNvPr id="9" name="CuadroTexto 1">
          <a:extLst xmlns:a="http://schemas.openxmlformats.org/drawingml/2006/main">
            <a:ext uri="{FF2B5EF4-FFF2-40B4-BE49-F238E27FC236}">
              <a16:creationId xmlns:a16="http://schemas.microsoft.com/office/drawing/2014/main" id="{84861D9C-E731-8633-DCF0-E705641515CC}"/>
            </a:ext>
          </a:extLst>
        </cdr:cNvPr>
        <cdr:cNvSpPr txBox="1"/>
      </cdr:nvSpPr>
      <cdr:spPr>
        <a:xfrm xmlns:a="http://schemas.openxmlformats.org/drawingml/2006/main">
          <a:off x="1721769" y="3078855"/>
          <a:ext cx="71323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>
              <a:solidFill>
                <a:srgbClr val="660033"/>
              </a:solidFill>
            </a:rPr>
            <a:t>195</a:t>
          </a:r>
          <a:endParaRPr lang="es-MX" sz="1100" b="1" dirty="0">
            <a:solidFill>
              <a:srgbClr val="660033"/>
            </a:solidFill>
          </a:endParaRPr>
        </a:p>
      </cdr:txBody>
    </cdr:sp>
  </cdr:relSizeAnchor>
  <cdr:relSizeAnchor xmlns:cdr="http://schemas.openxmlformats.org/drawingml/2006/chartDrawing">
    <cdr:from>
      <cdr:x>0.2459</cdr:x>
      <cdr:y>0.5</cdr:y>
    </cdr:from>
    <cdr:to>
      <cdr:x>0.34776</cdr:x>
      <cdr:y>0.56438</cdr:y>
    </cdr:to>
    <cdr:sp macro="" textlink="">
      <cdr:nvSpPr>
        <cdr:cNvPr id="10" name="CuadroTexto 1">
          <a:extLst xmlns:a="http://schemas.openxmlformats.org/drawingml/2006/main">
            <a:ext uri="{FF2B5EF4-FFF2-40B4-BE49-F238E27FC236}">
              <a16:creationId xmlns:a16="http://schemas.microsoft.com/office/drawing/2014/main" id="{84861D9C-E731-8633-DCF0-E705641515CC}"/>
            </a:ext>
          </a:extLst>
        </cdr:cNvPr>
        <cdr:cNvSpPr txBox="1"/>
      </cdr:nvSpPr>
      <cdr:spPr>
        <a:xfrm xmlns:a="http://schemas.openxmlformats.org/drawingml/2006/main">
          <a:off x="1721795" y="2031783"/>
          <a:ext cx="713212" cy="2616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dirty="0">
              <a:solidFill>
                <a:srgbClr val="660033"/>
              </a:solidFill>
            </a:rPr>
            <a:t>356</a:t>
          </a:r>
          <a:endParaRPr lang="es-MX" sz="1100" b="1" dirty="0">
            <a:solidFill>
              <a:srgbClr val="660033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0.20871</cdr:x>
      <cdr:y>0.50024</cdr:y>
    </cdr:from>
    <cdr:to>
      <cdr:x>0.726</cdr:x>
      <cdr:y>0.61907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96F69B14-9874-FF35-0D67-AA66990BC610}"/>
            </a:ext>
          </a:extLst>
        </cdr:cNvPr>
        <cdr:cNvSpPr txBox="1"/>
      </cdr:nvSpPr>
      <cdr:spPr>
        <a:xfrm xmlns:a="http://schemas.openxmlformats.org/drawingml/2006/main">
          <a:off x="716740" y="899542"/>
          <a:ext cx="1776401" cy="213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200" b="1" dirty="0">
              <a:solidFill>
                <a:schemeClr val="bg1"/>
              </a:solidFill>
            </a:rPr>
            <a:t>Entregados 98.15%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0.12672</cdr:x>
      <cdr:y>0.44286</cdr:y>
    </cdr:from>
    <cdr:to>
      <cdr:x>0.57225</cdr:x>
      <cdr:y>0.64095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694A105-EB5C-6317-CF17-8B308B1B7C7A}"/>
            </a:ext>
          </a:extLst>
        </cdr:cNvPr>
        <cdr:cNvSpPr txBox="1"/>
      </cdr:nvSpPr>
      <cdr:spPr>
        <a:xfrm xmlns:a="http://schemas.openxmlformats.org/drawingml/2006/main">
          <a:off x="590404" y="1181100"/>
          <a:ext cx="2075737" cy="528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400" b="1" dirty="0">
              <a:solidFill>
                <a:schemeClr val="bg1"/>
              </a:solidFill>
            </a:rPr>
            <a:t>SPV pendientes 56.20%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0.29541</cdr:x>
      <cdr:y>0.39135</cdr:y>
    </cdr:from>
    <cdr:to>
      <cdr:x>0.80592</cdr:x>
      <cdr:y>0.53286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CB3CC32A-FCCC-1E90-C287-71799958EA2C}"/>
            </a:ext>
          </a:extLst>
        </cdr:cNvPr>
        <cdr:cNvSpPr txBox="1"/>
      </cdr:nvSpPr>
      <cdr:spPr>
        <a:xfrm xmlns:a="http://schemas.openxmlformats.org/drawingml/2006/main">
          <a:off x="1080282" y="1021424"/>
          <a:ext cx="1866896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400" b="1" dirty="0">
              <a:solidFill>
                <a:schemeClr val="bg1"/>
              </a:solidFill>
              <a:effectLst/>
            </a:rPr>
            <a:t>PEP enviados 100%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4CE50A1-C97F-5A6D-E443-491AC25395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9AE73E-2AB5-D941-4B2F-C0494BD41C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A7147-F804-4AB7-9A67-A4E767A6CA6C}" type="datetimeFigureOut">
              <a:rPr lang="es-MX" smtClean="0"/>
              <a:t>27/05/2024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B00836-8B69-D106-D2AB-BF677F9639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2D5E0D-13B8-5A92-BDE6-CE9852DC23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A5E8F-77DF-47C7-8E19-F7602E8878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9313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6F704A-2E34-F04B-9836-43F690681AE1}" type="datetimeFigureOut">
              <a:rPr lang="es-ES_tradnl" smtClean="0"/>
              <a:t>27/05/2024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1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E25240-44F4-EA4C-BD2B-59E3ACC613C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903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78C45-D856-B10B-9756-749F99F6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0DB95B-85A9-2AFA-B911-EE8BBED50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3530251-A2F9-C481-8BB1-2E713AC1A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BBDDBB-A072-7756-364D-96C26BD30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25240-44F4-EA4C-BD2B-59E3ACC613CC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27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9173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084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0251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1960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9548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8422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8292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7197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0708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608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48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164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454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70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477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574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460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1287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25240-44F4-EA4C-BD2B-59E3ACC613CC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172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.xml"/><Relationship Id="rId4" Type="http://schemas.openxmlformats.org/officeDocument/2006/relationships/image" Target="../media/image8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03AAD-640B-45D2-144B-E1245304EB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481" y="327612"/>
            <a:ext cx="9187167" cy="477837"/>
          </a:xfrm>
          <a:prstGeom prst="rect">
            <a:avLst/>
          </a:prstGeom>
        </p:spPr>
        <p:txBody>
          <a:bodyPr anchor="b"/>
          <a:lstStyle>
            <a:lvl1pPr algn="l">
              <a:defRPr sz="2032">
                <a:latin typeface="Century Gothic" panose="020B0502020202020204" pitchFamily="34" charset="0"/>
              </a:defRPr>
            </a:lvl1pPr>
          </a:lstStyle>
          <a:p>
            <a:r>
              <a:rPr lang="es-ES_tradnl" b="1">
                <a:solidFill>
                  <a:srgbClr val="D40D7F"/>
                </a:solidFill>
              </a:rPr>
              <a:t>Título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55EA8B-FA98-5323-8956-8AD45D5CB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00" y="1113184"/>
            <a:ext cx="11536973" cy="51782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93">
                <a:latin typeface="Century Gothic" panose="020B0502020202020204" pitchFamily="34" charset="0"/>
              </a:defRPr>
            </a:lvl1pPr>
            <a:lvl2pPr marL="387111" indent="0" algn="ctr">
              <a:buNone/>
              <a:defRPr sz="1693"/>
            </a:lvl2pPr>
            <a:lvl3pPr marL="774222" indent="0" algn="ctr">
              <a:buNone/>
              <a:defRPr sz="1524"/>
            </a:lvl3pPr>
            <a:lvl4pPr marL="1161334" indent="0" algn="ctr">
              <a:buNone/>
              <a:defRPr sz="1355"/>
            </a:lvl4pPr>
            <a:lvl5pPr marL="1548445" indent="0" algn="ctr">
              <a:buNone/>
              <a:defRPr sz="1355"/>
            </a:lvl5pPr>
            <a:lvl6pPr marL="1935556" indent="0" algn="ctr">
              <a:buNone/>
              <a:defRPr sz="1355"/>
            </a:lvl6pPr>
            <a:lvl7pPr marL="2322667" indent="0" algn="ctr">
              <a:buNone/>
              <a:defRPr sz="1355"/>
            </a:lvl7pPr>
            <a:lvl8pPr marL="2709779" indent="0" algn="ctr">
              <a:buNone/>
              <a:defRPr sz="1355"/>
            </a:lvl8pPr>
            <a:lvl9pPr marL="3096890" indent="0" algn="ctr">
              <a:buNone/>
              <a:defRPr sz="1355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506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5E66DE-1A0C-FD93-83C6-D125B580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206B297-3D35-4800-8E00-7AA1117C3E7B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F370B0-FA7A-4BDC-C128-E30809F0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650050-A216-6331-BFF5-7DA05829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334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88233-C6A8-0B24-8B52-A31EF5EE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502C0F-1991-FF6B-ADDA-C9D21632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>
              <a:defRPr sz="2709"/>
            </a:lvl1pPr>
            <a:lvl2pPr>
              <a:defRPr sz="2371"/>
            </a:lvl2pPr>
            <a:lvl3pPr>
              <a:defRPr sz="2032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01C72E-AC18-DDC3-61B8-55FCC941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FD150-7E54-9127-9841-E3A3A6AB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118DF317-76A7-43E3-A2DE-4DBE0AEB729A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A3EDDB-CE26-F4BA-7BED-17DE310B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D2A071-B2E4-58AE-942D-A3EF2ED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910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DD82B-3BA5-8D59-DA4C-DD610CAB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D535C23-6E8B-8002-DF08-B660E1E38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9"/>
            </a:lvl1pPr>
            <a:lvl2pPr marL="387111" indent="0">
              <a:buNone/>
              <a:defRPr sz="2371"/>
            </a:lvl2pPr>
            <a:lvl3pPr marL="774222" indent="0">
              <a:buNone/>
              <a:defRPr sz="2032"/>
            </a:lvl3pPr>
            <a:lvl4pPr marL="1161334" indent="0">
              <a:buNone/>
              <a:defRPr sz="1693"/>
            </a:lvl4pPr>
            <a:lvl5pPr marL="1548445" indent="0">
              <a:buNone/>
              <a:defRPr sz="1693"/>
            </a:lvl5pPr>
            <a:lvl6pPr marL="1935556" indent="0">
              <a:buNone/>
              <a:defRPr sz="1693"/>
            </a:lvl6pPr>
            <a:lvl7pPr marL="2322667" indent="0">
              <a:buNone/>
              <a:defRPr sz="1693"/>
            </a:lvl7pPr>
            <a:lvl8pPr marL="2709779" indent="0">
              <a:buNone/>
              <a:defRPr sz="1693"/>
            </a:lvl8pPr>
            <a:lvl9pPr marL="3096890" indent="0">
              <a:buNone/>
              <a:defRPr sz="1693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BC2E43-0A8C-5A0B-D182-D97903823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597CCC-0810-59C6-FE2C-195DCA46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AEC14160-5034-4848-B529-1DCDD4C08282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4C52F1-6E1F-2D5E-908C-691DEEFF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E94709-0EB0-2211-6115-8542567C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815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C0AD3-3D65-D7EE-05AB-A22FA90F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11EF1D-49B8-1C35-2F07-991754C85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E49BBA-2D6C-AD57-CFD0-C9EBADB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0899263-356C-406B-B9DE-389FF8DEDA41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35364-9027-B1DD-C7FC-43D23A2BC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FCB948-C71B-5F1B-7C9F-E2F699E9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6134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62B609-AC1C-21A1-96E0-2130C21B7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661" y="365125"/>
            <a:ext cx="2627644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6E3891-E99C-46CB-1777-00F205EF3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365125"/>
            <a:ext cx="7757934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ACB15-E8CA-C97F-0DEE-F446AB61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947D4EB-7340-42C0-AF6C-A75824B444EB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987E1E-51D6-8CBA-5630-39C08C4A0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F9D375-7AD6-9A21-9191-679AACB1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6401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27C8D-7AAE-8D3B-385C-6AB05CB8F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68" y="1122363"/>
            <a:ext cx="9143664" cy="2387600"/>
          </a:xfrm>
          <a:prstGeom prst="rect">
            <a:avLst/>
          </a:prstGeom>
        </p:spPr>
        <p:txBody>
          <a:bodyPr anchor="b"/>
          <a:lstStyle>
            <a:lvl1pPr algn="ctr">
              <a:defRPr sz="508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182143-3635-F8C5-A17C-B42B04779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68" y="3602038"/>
            <a:ext cx="914366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2"/>
            </a:lvl1pPr>
            <a:lvl2pPr marL="387111" indent="0" algn="ctr">
              <a:buNone/>
              <a:defRPr sz="1693"/>
            </a:lvl2pPr>
            <a:lvl3pPr marL="774222" indent="0" algn="ctr">
              <a:buNone/>
              <a:defRPr sz="1524"/>
            </a:lvl3pPr>
            <a:lvl4pPr marL="1161334" indent="0" algn="ctr">
              <a:buNone/>
              <a:defRPr sz="1355"/>
            </a:lvl4pPr>
            <a:lvl5pPr marL="1548445" indent="0" algn="ctr">
              <a:buNone/>
              <a:defRPr sz="1355"/>
            </a:lvl5pPr>
            <a:lvl6pPr marL="1935556" indent="0" algn="ctr">
              <a:buNone/>
              <a:defRPr sz="1355"/>
            </a:lvl6pPr>
            <a:lvl7pPr marL="2322667" indent="0" algn="ctr">
              <a:buNone/>
              <a:defRPr sz="1355"/>
            </a:lvl7pPr>
            <a:lvl8pPr marL="2709779" indent="0" algn="ctr">
              <a:buNone/>
              <a:defRPr sz="1355"/>
            </a:lvl8pPr>
            <a:lvl9pPr marL="3096890" indent="0" algn="ctr">
              <a:buNone/>
              <a:defRPr sz="1355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08E324-930D-FA96-95DD-7B8EF616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661EB11-D186-4F78-9417-98F45D676728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724748-7916-E08E-3A38-AA9774AF2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915BF4-F6AC-6A66-584D-A75CAF9C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0218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70F5-E679-C591-2BF3-C05833FE1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FC2926-F198-632A-1956-3E8C56C06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971309-BFD2-B7FA-42C9-3EE92368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9E695222-755B-4CD4-9FA7-18C90596DB4D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BD8089-DFF9-C963-BBF1-02A10544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803149-5D33-001D-65F3-3E775842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2530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58B9B-320A-0AD0-52BD-EBD0E292A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CEA7E-8E98-D784-09BB-162FB1902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FC9C41-0136-02DB-EA00-B4F11B9C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3A4EDB98-8901-4D8E-8E32-3F217A6B25D3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5BE967-A31A-421B-D9E8-0FC48B64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CC2497-43FB-0BDD-A8CB-59664E6E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76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8BEC7-4B4E-B04A-33E1-2D1791ED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95A650-E280-E6DD-9D3F-30EB6445C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96" y="1825625"/>
            <a:ext cx="519211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75C307-B4DE-F950-52F6-E3DA681F3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843" y="1825625"/>
            <a:ext cx="519346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1B3A69-8F08-D4D3-9E02-9136CE09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AEB1BB57-2F30-457A-9B1F-FB2B9F840FA1}" type="datetime1">
              <a:rPr lang="en-US" smtClean="0"/>
              <a:t>5/27/2024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AB0029-06D0-4D1A-3C94-0B744CF3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2F1907-F08B-3BDB-1808-AD2447FE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6977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65E92-4290-095C-B59E-8D820CE8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0" y="365126"/>
            <a:ext cx="10515952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7A8575-F4A6-8B7E-EE37-6C0C25362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41" y="1681163"/>
            <a:ext cx="515717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BE8AEB-EBFD-332C-FF55-9207BFE1B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41" y="2505075"/>
            <a:ext cx="515717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604BBF-7E54-40BA-7932-065335C3B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39" y="1681163"/>
            <a:ext cx="518405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907C4EE-CBC0-73AB-0E88-2F96ED37B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39" y="2505075"/>
            <a:ext cx="518405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81D2158-94A1-BCB1-B4B6-59871021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4EBAC9EB-1C55-47E0-926C-AFF24B928917}" type="datetime1">
              <a:rPr lang="en-US" smtClean="0"/>
              <a:t>5/27/2024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69DF14-AC5F-8A5B-F51D-E6DC97F2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8169F7C-E2D8-1766-AF53-34043DF1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47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82E1E5-4842-AF35-FAE3-43325DD9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1F889-A6BC-1792-90B7-27C7CA8C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941A25-39DF-3E80-69AD-81EB7880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26601A99-843C-414D-B232-967816E0E253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F1FBF-2207-4A45-315F-4B034DE0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74A4FE-6231-A0CE-92F4-3E4BA47E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524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1F463-9F21-4533-7C8B-38C87410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639F2B-6EDD-76F1-79F4-8F37D941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8A9319E-6D12-4B6C-92A2-36545141736E}" type="datetime1">
              <a:rPr lang="en-US" smtClean="0"/>
              <a:t>5/27/2024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F504A98-1E71-BCF6-8E7E-3A4CC63B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3ED527-A279-5480-B484-29E3C1CE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4441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A1470C-10B6-0F95-D9CE-AC9A84C5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74597EB5-2C87-4703-AD69-24F14945C123}" type="datetime1">
              <a:rPr lang="en-US" smtClean="0"/>
              <a:t>5/27/2024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F1D6FA-896F-95E4-8200-305DDAF1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FC3D8E-C421-DDF7-6D87-3E00FE28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174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B62E7-9F52-EF26-31D8-A07B8FB47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C24620-3848-97CF-46E3-44F728F61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>
              <a:defRPr sz="2709"/>
            </a:lvl1pPr>
            <a:lvl2pPr>
              <a:defRPr sz="2371"/>
            </a:lvl2pPr>
            <a:lvl3pPr>
              <a:defRPr sz="2032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023D3F-6574-C87B-2006-CD4827C22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931A51-D036-1867-266D-35080B60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0C15071-ED63-4AEA-A58E-29A43A2D20BC}" type="datetime1">
              <a:rPr lang="en-US" smtClean="0"/>
              <a:t>5/27/2024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CA45C3-D2F5-8896-D246-54A1316ED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030D4A-B518-88C6-2272-9A01E7A0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2220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0A1DD-BBC0-E48F-E98D-EC6F1E90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E11EDB-14A1-FB0B-6A44-9AB40EAE4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9"/>
            </a:lvl1pPr>
            <a:lvl2pPr marL="387111" indent="0">
              <a:buNone/>
              <a:defRPr sz="2371"/>
            </a:lvl2pPr>
            <a:lvl3pPr marL="774222" indent="0">
              <a:buNone/>
              <a:defRPr sz="2032"/>
            </a:lvl3pPr>
            <a:lvl4pPr marL="1161334" indent="0">
              <a:buNone/>
              <a:defRPr sz="1693"/>
            </a:lvl4pPr>
            <a:lvl5pPr marL="1548445" indent="0">
              <a:buNone/>
              <a:defRPr sz="1693"/>
            </a:lvl5pPr>
            <a:lvl6pPr marL="1935556" indent="0">
              <a:buNone/>
              <a:defRPr sz="1693"/>
            </a:lvl6pPr>
            <a:lvl7pPr marL="2322667" indent="0">
              <a:buNone/>
              <a:defRPr sz="1693"/>
            </a:lvl7pPr>
            <a:lvl8pPr marL="2709779" indent="0">
              <a:buNone/>
              <a:defRPr sz="1693"/>
            </a:lvl8pPr>
            <a:lvl9pPr marL="3096890" indent="0">
              <a:buNone/>
              <a:defRPr sz="1693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CA9424-156E-C69F-3A50-336046912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202D66-864B-6D8F-7F61-C135F7E1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3377C0B-2118-4578-8F13-63DDF2631FD6}" type="datetime1">
              <a:rPr lang="en-US" smtClean="0"/>
              <a:t>5/27/2024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F2857F-07B7-2ED7-B40E-3B3699FD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40897D-8A2D-CEE0-ABE3-C600476B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5866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DDC50-20A8-E25D-E067-654AF3B9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8DA499-FE17-8C3A-9B1F-862A012F4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2BA419-1E42-61B2-8676-DACDB0B8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34344CC-E643-4E60-A7B0-0D47D65FC054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BB0289-620D-DF8F-C7E2-5BAF3241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035D30-D3F3-B691-0E1C-DC4C754B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29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D5C32B-4FB7-EAB3-B272-EF83D3EA8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661" y="365125"/>
            <a:ext cx="2627644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870A4C-2D3A-88C7-E275-39C6BD7C9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365125"/>
            <a:ext cx="7757934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01AD87-4A11-296B-22B8-D3ED9188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A3A63795-03CA-4CAD-8CA4-51A7419D4861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36581F-257A-4330-834C-A1C1A140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EFED99-6199-BF5D-3294-B0EAF502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7250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477E7-8BA5-434F-D440-455CCA130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68" y="1122363"/>
            <a:ext cx="9143664" cy="2387600"/>
          </a:xfrm>
          <a:prstGeom prst="rect">
            <a:avLst/>
          </a:prstGeom>
        </p:spPr>
        <p:txBody>
          <a:bodyPr anchor="b"/>
          <a:lstStyle>
            <a:lvl1pPr algn="ctr"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85D5B4-80F4-C6E1-0924-C44D73A33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68" y="3602038"/>
            <a:ext cx="914366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2"/>
            </a:lvl1pPr>
            <a:lvl2pPr marL="387111" indent="0" algn="ctr">
              <a:buNone/>
              <a:defRPr sz="1693"/>
            </a:lvl2pPr>
            <a:lvl3pPr marL="774222" indent="0" algn="ctr">
              <a:buNone/>
              <a:defRPr sz="1524"/>
            </a:lvl3pPr>
            <a:lvl4pPr marL="1161334" indent="0" algn="ctr">
              <a:buNone/>
              <a:defRPr sz="1355"/>
            </a:lvl4pPr>
            <a:lvl5pPr marL="1548445" indent="0" algn="ctr">
              <a:buNone/>
              <a:defRPr sz="1355"/>
            </a:lvl5pPr>
            <a:lvl6pPr marL="1935556" indent="0" algn="ctr">
              <a:buNone/>
              <a:defRPr sz="1355"/>
            </a:lvl6pPr>
            <a:lvl7pPr marL="2322667" indent="0" algn="ctr">
              <a:buNone/>
              <a:defRPr sz="1355"/>
            </a:lvl7pPr>
            <a:lvl8pPr marL="2709779" indent="0" algn="ctr">
              <a:buNone/>
              <a:defRPr sz="1355"/>
            </a:lvl8pPr>
            <a:lvl9pPr marL="3096890" indent="0" algn="ctr">
              <a:buNone/>
              <a:defRPr sz="1355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1F7DDF-E204-47B2-1E83-EAF20BE3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A407A2E7-DCB5-4602-A2F7-75A0B432D6E8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CAD80A-5711-ECB2-C486-510BE7E0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0F6140-059F-ED52-AA24-A2929AECB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0E05D94-38FE-0A4B-9FBE-B3B29A03F6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6050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74B24-6D0A-28DF-56B9-99111F50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359C7-E34E-58B2-AD23-6191DB3EF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CD4ED9-9CA5-48A5-B180-6EC4AA67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7B134394-0B50-48A0-B90D-1DC76767C2CB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BD168C-19EB-E83C-49C9-634C3806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8C2473-3421-2D07-3DF6-6B6FE0D1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0E05D94-38FE-0A4B-9FBE-B3B29A03F6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7138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C7BC1-06B8-61C1-BF53-D2E64A78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76CEE-3178-D2C6-4EC1-D8DCEBAC0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CA86A1-BF18-A625-D558-6D474E3F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1EF52131-764C-4C1B-8716-074A601A9418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D18966-218F-ED60-FF03-6670794C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5B972B-0515-9884-51FE-B28927CF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0E05D94-38FE-0A4B-9FBE-B3B29A03F6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1398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357B07-6E86-36E1-8DDA-B50E86D2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6544B631-552E-4C76-A431-4C0C6EB21C2D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EBF9DF-88E1-A01E-17A1-C8CC7516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5ABD8F-2912-FF58-F5E4-C4AFDBF8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56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B5AE8-4EC9-67EB-E00E-D39C747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E18AAB-CC3C-A554-BBCF-2A0A1AC39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8A934B-A302-9910-2220-F6A03FB648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E352711F-EA9B-49C4-A46A-E214C6E2E88C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AAF62F-5D04-8ACF-D8F9-DC1BE5B4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7B5C74-8D85-3720-357A-09B400A0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931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19178-77FC-48BB-EA7B-23485830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7B470E-38E1-A54C-D464-8950D27AB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98092-EE4A-E4D1-7C1D-A2959580F0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EAA201C-A08E-49C3-BD80-89F6FF311D86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183C15-2E8B-BC53-8E7B-E5FE788A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87A8D1-EF4C-7E52-2309-677C3D17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6807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95DEA-E9DD-09D3-1B60-BE660D4CB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F1C9B0-F8A1-F48C-696D-1EB8AE27D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B7AF8C-60C8-84BD-119B-49BCD058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4353FD5B-ED9E-4982-801D-249E44C3A86E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F04C1B-7E73-4254-07A8-D2CB89C0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712E6B-A4E7-2AAA-91C6-2B1433B6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0848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9A978-681D-BCF5-C970-1146C12A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436299-CF27-F8FF-7D35-0D457EFA0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96" y="1825625"/>
            <a:ext cx="519211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D5BEDD-786C-B8B0-57F4-6AA2DA439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843" y="1825625"/>
            <a:ext cx="519346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E187D7-B5AB-942B-73F6-EC097F96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BE99E14-F2F9-487E-B788-28F516D3DEEF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52E06D-1DE4-404B-18D7-C304735B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0FE38C-96E0-5118-C6FC-DFB0E9EC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6264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628C9-F062-1A2F-0B5D-AE15A043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0" y="365126"/>
            <a:ext cx="10515952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A065A1-6425-76D2-6425-B3A3E365C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41" y="1681163"/>
            <a:ext cx="515717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3FA5F3-05AB-CF2B-BAF3-0101C5925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41" y="2505075"/>
            <a:ext cx="515717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F409D2-E0E2-21C5-79D1-DB20C3328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39" y="1681163"/>
            <a:ext cx="518405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8B22625-729C-03C8-0ECA-B149E65AA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39" y="2505075"/>
            <a:ext cx="518405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374C72-C209-DCBA-FA92-1F0F2213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47299B5B-6A98-4846-830B-4120D350C890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F63817-13F6-A9E7-A690-181ABB8B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3BA6761-E3F2-11EA-16BE-A9FBF608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8562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8A56A-2099-45C6-D952-8E1D4826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A59BE1-F1FD-B7E8-92A1-0C3B24B2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0CA9E87-D113-46AE-992B-5D3F03CFEFED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F5FD5A-9C71-138C-D398-3060D9D5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14000F-5CA6-61FF-4E65-88A2D23D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8867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00A7B6-3139-C069-C9D0-BA008D90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22F385A5-01C5-495D-806F-421FA184FB0A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F9104A-7C2A-2A46-13B0-4D782609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5D4535-D20E-D4A3-91DA-A6BCD24DB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171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E5F8E-C964-3E9D-21F0-9A32C6C2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33FEAD-B9CA-C75A-A2D3-6C4532500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>
              <a:defRPr sz="2709"/>
            </a:lvl1pPr>
            <a:lvl2pPr>
              <a:defRPr sz="2371"/>
            </a:lvl2pPr>
            <a:lvl3pPr>
              <a:defRPr sz="2032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979B22-F4A1-35B5-C666-B189E63C1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84ED58-DAAB-9EE4-9794-406F31EC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E9831397-A675-4DB1-BCAB-CE07D4F71154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3A398-C535-FA5D-6980-4C53E36B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92EA1A-7A48-E37D-BE74-615928E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4697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DDA54-DD50-69F2-B6E9-5505CCC5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1D8185-B403-B3A4-BBCE-2F194B879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9"/>
            </a:lvl1pPr>
            <a:lvl2pPr marL="387111" indent="0">
              <a:buNone/>
              <a:defRPr sz="2371"/>
            </a:lvl2pPr>
            <a:lvl3pPr marL="774222" indent="0">
              <a:buNone/>
              <a:defRPr sz="2032"/>
            </a:lvl3pPr>
            <a:lvl4pPr marL="1161334" indent="0">
              <a:buNone/>
              <a:defRPr sz="1693"/>
            </a:lvl4pPr>
            <a:lvl5pPr marL="1548445" indent="0">
              <a:buNone/>
              <a:defRPr sz="1693"/>
            </a:lvl5pPr>
            <a:lvl6pPr marL="1935556" indent="0">
              <a:buNone/>
              <a:defRPr sz="1693"/>
            </a:lvl6pPr>
            <a:lvl7pPr marL="2322667" indent="0">
              <a:buNone/>
              <a:defRPr sz="1693"/>
            </a:lvl7pPr>
            <a:lvl8pPr marL="2709779" indent="0">
              <a:buNone/>
              <a:defRPr sz="1693"/>
            </a:lvl8pPr>
            <a:lvl9pPr marL="3096890" indent="0">
              <a:buNone/>
              <a:defRPr sz="1693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479532-D27F-C70E-E9D9-37E3AD360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A8AE88-A978-51AD-C7C0-8AD7E380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C88AE37C-B30D-41F3-AFCF-1149EFF2B6AD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CFEBDE-BA10-B819-18BA-13419E679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5E1D24-A996-5EFF-4F50-1145A9D1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4194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FE19E-E97D-FF2A-E7C2-61103E73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86A7EF-1562-DA86-1A1B-0E5B8BCB2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2FDCEB-604D-54E9-33EA-E3EABD58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E991900B-8EBD-43F6-846C-C08461C896C7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3C7853-FD16-5E59-67C4-29F53AB4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6A17-54C0-B92B-D16B-498EADF1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1972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B99873-C356-1672-9DFA-0E9F7A4A6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661" y="365125"/>
            <a:ext cx="2627644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12FB4F-F404-E501-F63E-B4F07EAD9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365125"/>
            <a:ext cx="7757934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984EA-E311-280E-5E08-ADEE2740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785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72F485FC-F164-4DDD-AC88-2B40C4394DBF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ED6E2C-BA9D-7053-3B99-D9FA438E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100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D7DC21-93E8-5031-5F7C-308936A6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19E56E6-6061-884B-8067-F8C50D45CF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68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856C4-C39E-20A6-E6B6-35CA3E2D2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68" y="1122363"/>
            <a:ext cx="9143664" cy="2387600"/>
          </a:xfrm>
          <a:prstGeom prst="rect">
            <a:avLst/>
          </a:prstGeom>
        </p:spPr>
        <p:txBody>
          <a:bodyPr anchor="b"/>
          <a:lstStyle>
            <a:lvl1pPr algn="ctr"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997E9E-8B17-FF8F-7212-F556FB43B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68" y="3602038"/>
            <a:ext cx="914366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2"/>
            </a:lvl1pPr>
            <a:lvl2pPr marL="387111" indent="0" algn="ctr">
              <a:buNone/>
              <a:defRPr sz="1693"/>
            </a:lvl2pPr>
            <a:lvl3pPr marL="774222" indent="0" algn="ctr">
              <a:buNone/>
              <a:defRPr sz="1524"/>
            </a:lvl3pPr>
            <a:lvl4pPr marL="1161334" indent="0" algn="ctr">
              <a:buNone/>
              <a:defRPr sz="1355"/>
            </a:lvl4pPr>
            <a:lvl5pPr marL="1548445" indent="0" algn="ctr">
              <a:buNone/>
              <a:defRPr sz="1355"/>
            </a:lvl5pPr>
            <a:lvl6pPr marL="1935556" indent="0" algn="ctr">
              <a:buNone/>
              <a:defRPr sz="1355"/>
            </a:lvl6pPr>
            <a:lvl7pPr marL="2322667" indent="0" algn="ctr">
              <a:buNone/>
              <a:defRPr sz="1355"/>
            </a:lvl7pPr>
            <a:lvl8pPr marL="2709779" indent="0" algn="ctr">
              <a:buNone/>
              <a:defRPr sz="1355"/>
            </a:lvl8pPr>
            <a:lvl9pPr marL="3096890" indent="0" algn="ctr">
              <a:buNone/>
              <a:defRPr sz="1355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564C1D-93BC-426C-69B2-8233A084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21C964E2-4548-4BE4-8DF3-FE6169220787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F00193-55A4-0A3A-CD61-134791A2E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875475-7CC4-CD4D-81E6-D7640CF8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3506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F0816-ECBB-09B6-709D-68638C642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68" y="1122363"/>
            <a:ext cx="9143664" cy="2387600"/>
          </a:xfrm>
          <a:prstGeom prst="rect">
            <a:avLst/>
          </a:prstGeom>
        </p:spPr>
        <p:txBody>
          <a:bodyPr anchor="b"/>
          <a:lstStyle>
            <a:lvl1pPr algn="ctr">
              <a:defRPr sz="508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65724B-998F-FF34-764E-0D8453D9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68" y="3602038"/>
            <a:ext cx="914366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32"/>
            </a:lvl1pPr>
            <a:lvl2pPr marL="387111" indent="0" algn="ctr">
              <a:buNone/>
              <a:defRPr sz="1693"/>
            </a:lvl2pPr>
            <a:lvl3pPr marL="774222" indent="0" algn="ctr">
              <a:buNone/>
              <a:defRPr sz="1524"/>
            </a:lvl3pPr>
            <a:lvl4pPr marL="1161334" indent="0" algn="ctr">
              <a:buNone/>
              <a:defRPr sz="1355"/>
            </a:lvl4pPr>
            <a:lvl5pPr marL="1548445" indent="0" algn="ctr">
              <a:buNone/>
              <a:defRPr sz="1355"/>
            </a:lvl5pPr>
            <a:lvl6pPr marL="1935556" indent="0" algn="ctr">
              <a:buNone/>
              <a:defRPr sz="1355"/>
            </a:lvl6pPr>
            <a:lvl7pPr marL="2322667" indent="0" algn="ctr">
              <a:buNone/>
              <a:defRPr sz="1355"/>
            </a:lvl7pPr>
            <a:lvl8pPr marL="2709779" indent="0" algn="ctr">
              <a:buNone/>
              <a:defRPr sz="1355"/>
            </a:lvl8pPr>
            <a:lvl9pPr marL="3096890" indent="0" algn="ctr">
              <a:buNone/>
              <a:defRPr sz="1355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92A28-7D59-191A-A2B8-E33E77FF8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454310D3-CEFC-42B8-B4FA-049D5342D785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841E2A-86EE-4DCE-D00A-2773806A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FE15D3-02A3-65F2-A807-215512AE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863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6D139-BD0A-92DA-13EB-2B216525E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24E06A-4C11-ABF1-69F0-7ADCBCAC0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773E52-C0DB-AAB5-BBE2-D8959ECDA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43636A44-2B09-40F8-BA51-33BC9F013BE7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93CDD-E259-8D26-3AB1-89DCE759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EF0A74-B967-2F9E-2A66-D71B77F7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3412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B2373-8FA7-6267-912C-76A8CF49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47C9C3-3114-CCED-DD2D-72ACCF7D2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755E5E-27B5-074C-C0B9-78207748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1FBC8190-A704-4FC4-8CD2-F7B081398747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4F3AEA-E36F-C5BB-0D84-272E4623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85D203-A525-BAAC-756A-9603FB62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293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2EF1C-AF5D-4125-BE44-41EF4B8C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782DFD-7265-D1E1-1EB8-12191DF7F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96" y="1825625"/>
            <a:ext cx="519211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29996C-9526-6C7F-B368-8A6D9EB1C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843" y="1825625"/>
            <a:ext cx="519346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6EDEA3-3643-0FBB-FEC8-363F1C56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8FE4F6D-E7C4-4862-B606-0FD1A1BEFF6C}" type="datetime1">
              <a:rPr lang="en-US" smtClean="0"/>
              <a:t>5/27/2024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3A8500-77E9-605C-0932-1EE1F738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F5013E-03C3-424A-9828-536FB1C3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7529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548EF-FD21-25B9-20C5-00365F5D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0" y="365126"/>
            <a:ext cx="10515952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85FF5E-1D77-EB78-FA89-CDBA483C5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41" y="1681163"/>
            <a:ext cx="515717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4B7EEB-1A86-0AC8-1558-E7EF04EC4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41" y="2505075"/>
            <a:ext cx="515717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870B7-5B98-EA15-56DD-8FED3041B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39" y="1681163"/>
            <a:ext cx="518405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294F41-40D6-E461-BFCD-993F1FD7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39" y="2505075"/>
            <a:ext cx="518405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F16D7E-45E4-368A-7BD6-0D11EE6833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57693B6E-8341-477C-BD95-FF2D8F3EE45F}" type="datetime1">
              <a:rPr lang="en-US" smtClean="0"/>
              <a:t>5/27/2024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740BA4-FB17-DE74-B020-1D207F7F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3D2311-47C8-A179-3484-5B7A6684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541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A8D93-209B-D4A3-340E-A5EE323A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1435A1-FC15-26E7-FC08-988ABF2E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4B383964-AA23-4A29-8D3F-FABF405FB3F4}" type="datetime1">
              <a:rPr lang="en-US" smtClean="0"/>
              <a:t>5/27/2024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20D546-C758-9608-B2D4-BB68E84BA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6D754A-ADA3-003C-6646-3798D95A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2893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7FD9EB4-1A2F-F93F-C350-E858E99D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7906F5D-51DE-451A-B7CD-2137CD6A1386}" type="datetime1">
              <a:rPr lang="en-US" smtClean="0"/>
              <a:t>5/27/2024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FFB531-B568-C595-78A0-E9350246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768F71-5F93-7A54-82B5-89887817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1970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9F5B6-E661-63E0-03AD-7EDBB6CE8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DDD842-ABA8-FDAB-7098-1F6585986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>
              <a:defRPr sz="2709"/>
            </a:lvl1pPr>
            <a:lvl2pPr>
              <a:defRPr sz="2371"/>
            </a:lvl2pPr>
            <a:lvl3pPr>
              <a:defRPr sz="2032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9EE859-434D-95B9-559C-7F6839EB7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845A51-5F33-2CFB-998F-96E508AF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234D3D0D-1F04-4B32-8B6E-B961EB580A1B}" type="datetime1">
              <a:rPr lang="en-US" smtClean="0"/>
              <a:t>5/27/2024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134678-4206-AEAA-7342-B443564E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53F3FA-A6B0-0F1D-CAA4-0A5B3A7E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5565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0FA47-34C8-B1B4-04D0-50971619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1" y="457200"/>
            <a:ext cx="3931385" cy="1600200"/>
          </a:xfrm>
          <a:prstGeom prst="rect">
            <a:avLst/>
          </a:prstGeom>
        </p:spPr>
        <p:txBody>
          <a:bodyPr anchor="b"/>
          <a:lstStyle>
            <a:lvl1pPr>
              <a:defRPr sz="2709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D048A75-1647-B652-5FE5-48D7AAAA4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709" y="987426"/>
            <a:ext cx="6173284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9"/>
            </a:lvl1pPr>
            <a:lvl2pPr marL="387111" indent="0">
              <a:buNone/>
              <a:defRPr sz="2371"/>
            </a:lvl2pPr>
            <a:lvl3pPr marL="774222" indent="0">
              <a:buNone/>
              <a:defRPr sz="2032"/>
            </a:lvl3pPr>
            <a:lvl4pPr marL="1161334" indent="0">
              <a:buNone/>
              <a:defRPr sz="1693"/>
            </a:lvl4pPr>
            <a:lvl5pPr marL="1548445" indent="0">
              <a:buNone/>
              <a:defRPr sz="1693"/>
            </a:lvl5pPr>
            <a:lvl6pPr marL="1935556" indent="0">
              <a:buNone/>
              <a:defRPr sz="1693"/>
            </a:lvl6pPr>
            <a:lvl7pPr marL="2322667" indent="0">
              <a:buNone/>
              <a:defRPr sz="1693"/>
            </a:lvl7pPr>
            <a:lvl8pPr marL="2709779" indent="0">
              <a:buNone/>
              <a:defRPr sz="1693"/>
            </a:lvl8pPr>
            <a:lvl9pPr marL="3096890" indent="0">
              <a:buNone/>
              <a:defRPr sz="1693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DC44EF-1141-3E5F-F810-03D8868C0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41" y="2057400"/>
            <a:ext cx="393138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5"/>
            </a:lvl1pPr>
            <a:lvl2pPr marL="387111" indent="0">
              <a:buNone/>
              <a:defRPr sz="1185"/>
            </a:lvl2pPr>
            <a:lvl3pPr marL="774222" indent="0">
              <a:buNone/>
              <a:defRPr sz="1016"/>
            </a:lvl3pPr>
            <a:lvl4pPr marL="1161334" indent="0">
              <a:buNone/>
              <a:defRPr sz="847"/>
            </a:lvl4pPr>
            <a:lvl5pPr marL="1548445" indent="0">
              <a:buNone/>
              <a:defRPr sz="847"/>
            </a:lvl5pPr>
            <a:lvl6pPr marL="1935556" indent="0">
              <a:buNone/>
              <a:defRPr sz="847"/>
            </a:lvl6pPr>
            <a:lvl7pPr marL="2322667" indent="0">
              <a:buNone/>
              <a:defRPr sz="847"/>
            </a:lvl7pPr>
            <a:lvl8pPr marL="2709779" indent="0">
              <a:buNone/>
              <a:defRPr sz="847"/>
            </a:lvl8pPr>
            <a:lvl9pPr marL="3096890" indent="0">
              <a:buNone/>
              <a:defRPr sz="84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C30FF7-AEDA-9974-8328-1412720C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79579A6B-90C4-4C96-B70B-15F4B2EBD5A6}" type="datetime1">
              <a:rPr lang="en-US" smtClean="0"/>
              <a:t>5/27/2024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EBD3AC-8B63-31D4-640F-ED8E0B4A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DADDD5-4D7C-A97E-1E83-13D842EB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8538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37A51-F55C-72EA-07DF-449B7734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67826A-43EC-E6A9-878A-8F083C025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D34CDE-E673-4088-6028-19958E4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3942BD92-5C60-4859-9FF6-D9387C02730A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C96E1-A88C-77F9-B4E6-0A643334C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062457-76E2-2135-AD47-FF60F02A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575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61C8F-99C4-175C-BC0E-7A3C8A32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99665F-D69F-EC5D-A0FE-EA08D2074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786135-A919-77F7-3919-CF33B54F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1E8E3D4-8F4E-4D08-9C5F-2A5852875553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92726E-605A-FBBB-958E-C998D662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CBE2E-BF98-57F6-8239-1BCDB43B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9571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71D5E6-0D0F-D13E-072B-4BE435933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661" y="365125"/>
            <a:ext cx="2627644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ACE9D5-8C32-8B6F-CEBC-0816DD458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96" y="365125"/>
            <a:ext cx="7757934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C8D949-C9A8-259E-D10E-07CEACC1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CBA64EF1-03AE-432C-9CCF-E0F911A87053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4A8FD9-AE61-E843-0BBB-32517658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C4ADD-C244-A064-859C-B7F0A4BC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B51DCE05-1027-4779-A25E-B660205B18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4729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B5B3-AA1C-45A0-827E-DB4354ED89C4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87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95EF-FEE1-494C-B03F-D092096FCBB7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9565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5CC0-3593-4F35-8488-9C40EA6A4D31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1840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410D-2D13-4241-860D-510C3CF8A393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16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A47-9BFB-4D98-95E7-EE8849F44321}" type="datetime1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4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CF53-E75F-45D4-BD64-9A3542885BAB}" type="datetime1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42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2C68-097F-44CE-A5A2-62702DFA6699}" type="datetime1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47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177E1-D3DF-4393-9E95-0F2CBB5ED48B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63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03D10-8C54-4D1C-B962-E4F9A4606B81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E8F6E-A612-8876-5A7D-8F2BDEAD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1BF0BE-3D0C-408C-CD2D-588C2D5D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CC7EF7-8B31-3E39-E8C5-671BF864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ED3E310-D288-41AF-91E7-D2139328DA5D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388F63-0609-A7B3-CF7C-5805F3B7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D12D57-44A7-70B6-48E9-2409610E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714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283A-8D39-41E9-96D3-C04F304B0F03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7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566E-943F-456F-9D08-C8AE3E37FE6F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0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494D4A5-F03E-4980-A019-AA2719481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" b="18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3273389"/>
              </p:ext>
            </p:ext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ocument type" hidden="1"/>
          <p:cNvSpPr txBox="1">
            <a:spLocks noChangeArrowheads="1"/>
          </p:cNvSpPr>
          <p:nvPr userDrawn="1"/>
        </p:nvSpPr>
        <p:spPr bwMode="auto">
          <a:xfrm>
            <a:off x="595162" y="1858542"/>
            <a:ext cx="690895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0" baseline="0">
                <a:solidFill>
                  <a:schemeClr val="tx1"/>
                </a:solidFill>
                <a:latin typeface="+mn-lt"/>
              </a:rPr>
              <a:t>Document type | Date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C010C59-D0F4-4FE8-88B7-4FF5E14B06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429139 w 12192000"/>
              <a:gd name="connsiteY0" fmla="*/ 6161467 h 6858000"/>
              <a:gd name="connsiteX1" fmla="*/ 1102568 w 12192000"/>
              <a:gd name="connsiteY1" fmla="*/ 6488038 h 6858000"/>
              <a:gd name="connsiteX2" fmla="*/ 1429139 w 12192000"/>
              <a:gd name="connsiteY2" fmla="*/ 6814609 h 6858000"/>
              <a:gd name="connsiteX3" fmla="*/ 1755710 w 12192000"/>
              <a:gd name="connsiteY3" fmla="*/ 6488038 h 6858000"/>
              <a:gd name="connsiteX4" fmla="*/ 1429139 w 12192000"/>
              <a:gd name="connsiteY4" fmla="*/ 6161467 h 6858000"/>
              <a:gd name="connsiteX5" fmla="*/ 8162314 w 12192000"/>
              <a:gd name="connsiteY5" fmla="*/ 5649061 h 6858000"/>
              <a:gd name="connsiteX6" fmla="*/ 8036905 w 12192000"/>
              <a:gd name="connsiteY6" fmla="*/ 5701007 h 6858000"/>
              <a:gd name="connsiteX7" fmla="*/ 7335995 w 12192000"/>
              <a:gd name="connsiteY7" fmla="*/ 6401917 h 6858000"/>
              <a:gd name="connsiteX8" fmla="*/ 7335995 w 12192000"/>
              <a:gd name="connsiteY8" fmla="*/ 6652735 h 6858000"/>
              <a:gd name="connsiteX9" fmla="*/ 7357954 w 12192000"/>
              <a:gd name="connsiteY9" fmla="*/ 6674694 h 6858000"/>
              <a:gd name="connsiteX10" fmla="*/ 7608772 w 12192000"/>
              <a:gd name="connsiteY10" fmla="*/ 6674694 h 6858000"/>
              <a:gd name="connsiteX11" fmla="*/ 8309682 w 12192000"/>
              <a:gd name="connsiteY11" fmla="*/ 5973784 h 6858000"/>
              <a:gd name="connsiteX12" fmla="*/ 8309682 w 12192000"/>
              <a:gd name="connsiteY12" fmla="*/ 5722966 h 6858000"/>
              <a:gd name="connsiteX13" fmla="*/ 8287723 w 12192000"/>
              <a:gd name="connsiteY13" fmla="*/ 5701007 h 6858000"/>
              <a:gd name="connsiteX14" fmla="*/ 8162314 w 12192000"/>
              <a:gd name="connsiteY14" fmla="*/ 5649061 h 6858000"/>
              <a:gd name="connsiteX15" fmla="*/ 899628 w 12192000"/>
              <a:gd name="connsiteY15" fmla="*/ 5446562 h 6858000"/>
              <a:gd name="connsiteX16" fmla="*/ 573057 w 12192000"/>
              <a:gd name="connsiteY16" fmla="*/ 5773133 h 6858000"/>
              <a:gd name="connsiteX17" fmla="*/ 899628 w 12192000"/>
              <a:gd name="connsiteY17" fmla="*/ 6099704 h 6858000"/>
              <a:gd name="connsiteX18" fmla="*/ 1226199 w 12192000"/>
              <a:gd name="connsiteY18" fmla="*/ 5773133 h 6858000"/>
              <a:gd name="connsiteX19" fmla="*/ 899628 w 12192000"/>
              <a:gd name="connsiteY19" fmla="*/ 5446562 h 6858000"/>
              <a:gd name="connsiteX20" fmla="*/ 370117 w 12192000"/>
              <a:gd name="connsiteY20" fmla="*/ 4731656 h 6858000"/>
              <a:gd name="connsiteX21" fmla="*/ 43547 w 12192000"/>
              <a:gd name="connsiteY21" fmla="*/ 5058227 h 6858000"/>
              <a:gd name="connsiteX22" fmla="*/ 370117 w 12192000"/>
              <a:gd name="connsiteY22" fmla="*/ 5384798 h 6858000"/>
              <a:gd name="connsiteX23" fmla="*/ 696689 w 12192000"/>
              <a:gd name="connsiteY23" fmla="*/ 5058227 h 6858000"/>
              <a:gd name="connsiteX24" fmla="*/ 370117 w 12192000"/>
              <a:gd name="connsiteY24" fmla="*/ 4731656 h 6858000"/>
              <a:gd name="connsiteX25" fmla="*/ 8139025 w 12192000"/>
              <a:gd name="connsiteY25" fmla="*/ 4569563 h 6858000"/>
              <a:gd name="connsiteX26" fmla="*/ 8013616 w 12192000"/>
              <a:gd name="connsiteY26" fmla="*/ 4621508 h 6858000"/>
              <a:gd name="connsiteX27" fmla="*/ 6236292 w 12192000"/>
              <a:gd name="connsiteY27" fmla="*/ 6398833 h 6858000"/>
              <a:gd name="connsiteX28" fmla="*/ 6236292 w 12192000"/>
              <a:gd name="connsiteY28" fmla="*/ 6649651 h 6858000"/>
              <a:gd name="connsiteX29" fmla="*/ 6258251 w 12192000"/>
              <a:gd name="connsiteY29" fmla="*/ 6671610 h 6858000"/>
              <a:gd name="connsiteX30" fmla="*/ 6509069 w 12192000"/>
              <a:gd name="connsiteY30" fmla="*/ 6671610 h 6858000"/>
              <a:gd name="connsiteX31" fmla="*/ 8286393 w 12192000"/>
              <a:gd name="connsiteY31" fmla="*/ 4894285 h 6858000"/>
              <a:gd name="connsiteX32" fmla="*/ 8286393 w 12192000"/>
              <a:gd name="connsiteY32" fmla="*/ 4643467 h 6858000"/>
              <a:gd name="connsiteX33" fmla="*/ 8264434 w 12192000"/>
              <a:gd name="connsiteY33" fmla="*/ 4621508 h 6858000"/>
              <a:gd name="connsiteX34" fmla="*/ 8139025 w 12192000"/>
              <a:gd name="connsiteY34" fmla="*/ 4569563 h 6858000"/>
              <a:gd name="connsiteX35" fmla="*/ 7618325 w 12192000"/>
              <a:gd name="connsiteY35" fmla="*/ 3939483 h 6858000"/>
              <a:gd name="connsiteX36" fmla="*/ 7492916 w 12192000"/>
              <a:gd name="connsiteY36" fmla="*/ 3991429 h 6858000"/>
              <a:gd name="connsiteX37" fmla="*/ 5016683 w 12192000"/>
              <a:gd name="connsiteY37" fmla="*/ 6467663 h 6858000"/>
              <a:gd name="connsiteX38" fmla="*/ 5016683 w 12192000"/>
              <a:gd name="connsiteY38" fmla="*/ 6718481 h 6858000"/>
              <a:gd name="connsiteX39" fmla="*/ 5038642 w 12192000"/>
              <a:gd name="connsiteY39" fmla="*/ 6740440 h 6858000"/>
              <a:gd name="connsiteX40" fmla="*/ 5289460 w 12192000"/>
              <a:gd name="connsiteY40" fmla="*/ 6740440 h 6858000"/>
              <a:gd name="connsiteX41" fmla="*/ 7765693 w 12192000"/>
              <a:gd name="connsiteY41" fmla="*/ 4264206 h 6858000"/>
              <a:gd name="connsiteX42" fmla="*/ 7765693 w 12192000"/>
              <a:gd name="connsiteY42" fmla="*/ 4013388 h 6858000"/>
              <a:gd name="connsiteX43" fmla="*/ 7743734 w 12192000"/>
              <a:gd name="connsiteY43" fmla="*/ 3991429 h 6858000"/>
              <a:gd name="connsiteX44" fmla="*/ 7618325 w 12192000"/>
              <a:gd name="connsiteY44" fmla="*/ 3939483 h 6858000"/>
              <a:gd name="connsiteX45" fmla="*/ 10089754 w 12192000"/>
              <a:gd name="connsiteY45" fmla="*/ 3704146 h 6858000"/>
              <a:gd name="connsiteX46" fmla="*/ 9964345 w 12192000"/>
              <a:gd name="connsiteY46" fmla="*/ 3756091 h 6858000"/>
              <a:gd name="connsiteX47" fmla="*/ 8460165 w 12192000"/>
              <a:gd name="connsiteY47" fmla="*/ 5260272 h 6858000"/>
              <a:gd name="connsiteX48" fmla="*/ 8460165 w 12192000"/>
              <a:gd name="connsiteY48" fmla="*/ 5511090 h 6858000"/>
              <a:gd name="connsiteX49" fmla="*/ 8482124 w 12192000"/>
              <a:gd name="connsiteY49" fmla="*/ 5533049 h 6858000"/>
              <a:gd name="connsiteX50" fmla="*/ 8732942 w 12192000"/>
              <a:gd name="connsiteY50" fmla="*/ 5533049 h 6858000"/>
              <a:gd name="connsiteX51" fmla="*/ 10237122 w 12192000"/>
              <a:gd name="connsiteY51" fmla="*/ 4028868 h 6858000"/>
              <a:gd name="connsiteX52" fmla="*/ 10237122 w 12192000"/>
              <a:gd name="connsiteY52" fmla="*/ 3778051 h 6858000"/>
              <a:gd name="connsiteX53" fmla="*/ 10215163 w 12192000"/>
              <a:gd name="connsiteY53" fmla="*/ 3756091 h 6858000"/>
              <a:gd name="connsiteX54" fmla="*/ 10089754 w 12192000"/>
              <a:gd name="connsiteY54" fmla="*/ 3704146 h 6858000"/>
              <a:gd name="connsiteX55" fmla="*/ 10041065 w 12192000"/>
              <a:gd name="connsiteY55" fmla="*/ 2624647 h 6858000"/>
              <a:gd name="connsiteX56" fmla="*/ 9915656 w 12192000"/>
              <a:gd name="connsiteY56" fmla="*/ 2676593 h 6858000"/>
              <a:gd name="connsiteX57" fmla="*/ 8411476 w 12192000"/>
              <a:gd name="connsiteY57" fmla="*/ 4180773 h 6858000"/>
              <a:gd name="connsiteX58" fmla="*/ 8411476 w 12192000"/>
              <a:gd name="connsiteY58" fmla="*/ 4431591 h 6858000"/>
              <a:gd name="connsiteX59" fmla="*/ 8433435 w 12192000"/>
              <a:gd name="connsiteY59" fmla="*/ 4453550 h 6858000"/>
              <a:gd name="connsiteX60" fmla="*/ 8684253 w 12192000"/>
              <a:gd name="connsiteY60" fmla="*/ 4453550 h 6858000"/>
              <a:gd name="connsiteX61" fmla="*/ 10188433 w 12192000"/>
              <a:gd name="connsiteY61" fmla="*/ 2949370 h 6858000"/>
              <a:gd name="connsiteX62" fmla="*/ 10188433 w 12192000"/>
              <a:gd name="connsiteY62" fmla="*/ 2698552 h 6858000"/>
              <a:gd name="connsiteX63" fmla="*/ 10166474 w 12192000"/>
              <a:gd name="connsiteY63" fmla="*/ 2676593 h 6858000"/>
              <a:gd name="connsiteX64" fmla="*/ 10041065 w 12192000"/>
              <a:gd name="connsiteY64" fmla="*/ 2624647 h 6858000"/>
              <a:gd name="connsiteX65" fmla="*/ 9520364 w 12192000"/>
              <a:gd name="connsiteY65" fmla="*/ 1994569 h 6858000"/>
              <a:gd name="connsiteX66" fmla="*/ 9394955 w 12192000"/>
              <a:gd name="connsiteY66" fmla="*/ 2046515 h 6858000"/>
              <a:gd name="connsiteX67" fmla="*/ 7890775 w 12192000"/>
              <a:gd name="connsiteY67" fmla="*/ 3550695 h 6858000"/>
              <a:gd name="connsiteX68" fmla="*/ 7890775 w 12192000"/>
              <a:gd name="connsiteY68" fmla="*/ 3801513 h 6858000"/>
              <a:gd name="connsiteX69" fmla="*/ 7912734 w 12192000"/>
              <a:gd name="connsiteY69" fmla="*/ 3823472 h 6858000"/>
              <a:gd name="connsiteX70" fmla="*/ 8163552 w 12192000"/>
              <a:gd name="connsiteY70" fmla="*/ 3823472 h 6858000"/>
              <a:gd name="connsiteX71" fmla="*/ 9667732 w 12192000"/>
              <a:gd name="connsiteY71" fmla="*/ 2319292 h 6858000"/>
              <a:gd name="connsiteX72" fmla="*/ 9667732 w 12192000"/>
              <a:gd name="connsiteY72" fmla="*/ 2068475 h 6858000"/>
              <a:gd name="connsiteX73" fmla="*/ 9645773 w 12192000"/>
              <a:gd name="connsiteY73" fmla="*/ 2046515 h 6858000"/>
              <a:gd name="connsiteX74" fmla="*/ 9520364 w 12192000"/>
              <a:gd name="connsiteY74" fmla="*/ 1994569 h 6858000"/>
              <a:gd name="connsiteX75" fmla="*/ 11974643 w 12192000"/>
              <a:gd name="connsiteY75" fmla="*/ 1766977 h 6858000"/>
              <a:gd name="connsiteX76" fmla="*/ 11849234 w 12192000"/>
              <a:gd name="connsiteY76" fmla="*/ 1818923 h 6858000"/>
              <a:gd name="connsiteX77" fmla="*/ 10345054 w 12192000"/>
              <a:gd name="connsiteY77" fmla="*/ 3323103 h 6858000"/>
              <a:gd name="connsiteX78" fmla="*/ 10345054 w 12192000"/>
              <a:gd name="connsiteY78" fmla="*/ 3573920 h 6858000"/>
              <a:gd name="connsiteX79" fmla="*/ 10367013 w 12192000"/>
              <a:gd name="connsiteY79" fmla="*/ 3595879 h 6858000"/>
              <a:gd name="connsiteX80" fmla="*/ 10617831 w 12192000"/>
              <a:gd name="connsiteY80" fmla="*/ 3595879 h 6858000"/>
              <a:gd name="connsiteX81" fmla="*/ 12122011 w 12192000"/>
              <a:gd name="connsiteY81" fmla="*/ 2091700 h 6858000"/>
              <a:gd name="connsiteX82" fmla="*/ 12122011 w 12192000"/>
              <a:gd name="connsiteY82" fmla="*/ 1840882 h 6858000"/>
              <a:gd name="connsiteX83" fmla="*/ 12100052 w 12192000"/>
              <a:gd name="connsiteY83" fmla="*/ 1818923 h 6858000"/>
              <a:gd name="connsiteX84" fmla="*/ 11974643 w 12192000"/>
              <a:gd name="connsiteY84" fmla="*/ 1766977 h 6858000"/>
              <a:gd name="connsiteX85" fmla="*/ 4017223 w 12192000"/>
              <a:gd name="connsiteY85" fmla="*/ 734456 h 6858000"/>
              <a:gd name="connsiteX86" fmla="*/ 3560024 w 12192000"/>
              <a:gd name="connsiteY86" fmla="*/ 1191656 h 6858000"/>
              <a:gd name="connsiteX87" fmla="*/ 4017223 w 12192000"/>
              <a:gd name="connsiteY87" fmla="*/ 1648856 h 6858000"/>
              <a:gd name="connsiteX88" fmla="*/ 4474421 w 12192000"/>
              <a:gd name="connsiteY88" fmla="*/ 1191656 h 6858000"/>
              <a:gd name="connsiteX89" fmla="*/ 5708917 w 12192000"/>
              <a:gd name="connsiteY89" fmla="*/ 734456 h 6858000"/>
              <a:gd name="connsiteX90" fmla="*/ 5251717 w 12192000"/>
              <a:gd name="connsiteY90" fmla="*/ 1191656 h 6858000"/>
              <a:gd name="connsiteX91" fmla="*/ 5708917 w 12192000"/>
              <a:gd name="connsiteY91" fmla="*/ 1648856 h 6858000"/>
              <a:gd name="connsiteX92" fmla="*/ 6166116 w 12192000"/>
              <a:gd name="connsiteY92" fmla="*/ 1191656 h 6858000"/>
              <a:gd name="connsiteX93" fmla="*/ 7400612 w 12192000"/>
              <a:gd name="connsiteY93" fmla="*/ 734455 h 6858000"/>
              <a:gd name="connsiteX94" fmla="*/ 6943412 w 12192000"/>
              <a:gd name="connsiteY94" fmla="*/ 1191656 h 6858000"/>
              <a:gd name="connsiteX95" fmla="*/ 7400612 w 12192000"/>
              <a:gd name="connsiteY95" fmla="*/ 1648856 h 6858000"/>
              <a:gd name="connsiteX96" fmla="*/ 7857812 w 12192000"/>
              <a:gd name="connsiteY96" fmla="*/ 1191656 h 6858000"/>
              <a:gd name="connsiteX97" fmla="*/ 9092308 w 12192000"/>
              <a:gd name="connsiteY97" fmla="*/ 734455 h 6858000"/>
              <a:gd name="connsiteX98" fmla="*/ 8635108 w 12192000"/>
              <a:gd name="connsiteY98" fmla="*/ 1191655 h 6858000"/>
              <a:gd name="connsiteX99" fmla="*/ 9092308 w 12192000"/>
              <a:gd name="connsiteY99" fmla="*/ 1648855 h 6858000"/>
              <a:gd name="connsiteX100" fmla="*/ 9549508 w 12192000"/>
              <a:gd name="connsiteY100" fmla="*/ 1191655 h 6858000"/>
              <a:gd name="connsiteX101" fmla="*/ 11938654 w 12192000"/>
              <a:gd name="connsiteY101" fmla="*/ 725578 h 6858000"/>
              <a:gd name="connsiteX102" fmla="*/ 11813245 w 12192000"/>
              <a:gd name="connsiteY102" fmla="*/ 777523 h 6858000"/>
              <a:gd name="connsiteX103" fmla="*/ 10309065 w 12192000"/>
              <a:gd name="connsiteY103" fmla="*/ 2281704 h 6858000"/>
              <a:gd name="connsiteX104" fmla="*/ 10309065 w 12192000"/>
              <a:gd name="connsiteY104" fmla="*/ 2532522 h 6858000"/>
              <a:gd name="connsiteX105" fmla="*/ 10331024 w 12192000"/>
              <a:gd name="connsiteY105" fmla="*/ 2554481 h 6858000"/>
              <a:gd name="connsiteX106" fmla="*/ 10581842 w 12192000"/>
              <a:gd name="connsiteY106" fmla="*/ 2554481 h 6858000"/>
              <a:gd name="connsiteX107" fmla="*/ 12086022 w 12192000"/>
              <a:gd name="connsiteY107" fmla="*/ 1050300 h 6858000"/>
              <a:gd name="connsiteX108" fmla="*/ 12086022 w 12192000"/>
              <a:gd name="connsiteY108" fmla="*/ 799483 h 6858000"/>
              <a:gd name="connsiteX109" fmla="*/ 12064063 w 12192000"/>
              <a:gd name="connsiteY109" fmla="*/ 777523 h 6858000"/>
              <a:gd name="connsiteX110" fmla="*/ 11938654 w 12192000"/>
              <a:gd name="connsiteY110" fmla="*/ 725578 h 6858000"/>
              <a:gd name="connsiteX111" fmla="*/ 11405253 w 12192000"/>
              <a:gd name="connsiteY111" fmla="*/ 57401 h 6858000"/>
              <a:gd name="connsiteX112" fmla="*/ 11279844 w 12192000"/>
              <a:gd name="connsiteY112" fmla="*/ 109347 h 6858000"/>
              <a:gd name="connsiteX113" fmla="*/ 9775664 w 12192000"/>
              <a:gd name="connsiteY113" fmla="*/ 1613528 h 6858000"/>
              <a:gd name="connsiteX114" fmla="*/ 9775664 w 12192000"/>
              <a:gd name="connsiteY114" fmla="*/ 1864346 h 6858000"/>
              <a:gd name="connsiteX115" fmla="*/ 9797623 w 12192000"/>
              <a:gd name="connsiteY115" fmla="*/ 1886305 h 6858000"/>
              <a:gd name="connsiteX116" fmla="*/ 10048441 w 12192000"/>
              <a:gd name="connsiteY116" fmla="*/ 1886305 h 6858000"/>
              <a:gd name="connsiteX117" fmla="*/ 11552621 w 12192000"/>
              <a:gd name="connsiteY117" fmla="*/ 382124 h 6858000"/>
              <a:gd name="connsiteX118" fmla="*/ 11552621 w 12192000"/>
              <a:gd name="connsiteY118" fmla="*/ 131306 h 6858000"/>
              <a:gd name="connsiteX119" fmla="*/ 11530662 w 12192000"/>
              <a:gd name="connsiteY119" fmla="*/ 109347 h 6858000"/>
              <a:gd name="connsiteX120" fmla="*/ 11405253 w 12192000"/>
              <a:gd name="connsiteY120" fmla="*/ 57401 h 6858000"/>
              <a:gd name="connsiteX121" fmla="*/ 4 w 12192000"/>
              <a:gd name="connsiteY121" fmla="*/ 2 h 6858000"/>
              <a:gd name="connsiteX122" fmla="*/ 4 w 12192000"/>
              <a:gd name="connsiteY122" fmla="*/ 3090502 h 6858000"/>
              <a:gd name="connsiteX123" fmla="*/ 3090503 w 12192000"/>
              <a:gd name="connsiteY123" fmla="*/ 2 h 6858000"/>
              <a:gd name="connsiteX124" fmla="*/ 3171376 w 12192000"/>
              <a:gd name="connsiteY124" fmla="*/ 2 h 6858000"/>
              <a:gd name="connsiteX125" fmla="*/ 2714176 w 12192000"/>
              <a:gd name="connsiteY125" fmla="*/ 457202 h 6858000"/>
              <a:gd name="connsiteX126" fmla="*/ 3171376 w 12192000"/>
              <a:gd name="connsiteY126" fmla="*/ 914402 h 6858000"/>
              <a:gd name="connsiteX127" fmla="*/ 3628576 w 12192000"/>
              <a:gd name="connsiteY127" fmla="*/ 457202 h 6858000"/>
              <a:gd name="connsiteX128" fmla="*/ 4863069 w 12192000"/>
              <a:gd name="connsiteY128" fmla="*/ 2 h 6858000"/>
              <a:gd name="connsiteX129" fmla="*/ 4405869 w 12192000"/>
              <a:gd name="connsiteY129" fmla="*/ 457202 h 6858000"/>
              <a:gd name="connsiteX130" fmla="*/ 4863069 w 12192000"/>
              <a:gd name="connsiteY130" fmla="*/ 914402 h 6858000"/>
              <a:gd name="connsiteX131" fmla="*/ 5320269 w 12192000"/>
              <a:gd name="connsiteY131" fmla="*/ 457202 h 6858000"/>
              <a:gd name="connsiteX132" fmla="*/ 6554764 w 12192000"/>
              <a:gd name="connsiteY132" fmla="*/ 2 h 6858000"/>
              <a:gd name="connsiteX133" fmla="*/ 6097564 w 12192000"/>
              <a:gd name="connsiteY133" fmla="*/ 457201 h 6858000"/>
              <a:gd name="connsiteX134" fmla="*/ 6554764 w 12192000"/>
              <a:gd name="connsiteY134" fmla="*/ 914401 h 6858000"/>
              <a:gd name="connsiteX135" fmla="*/ 7011964 w 12192000"/>
              <a:gd name="connsiteY135" fmla="*/ 457201 h 6858000"/>
              <a:gd name="connsiteX136" fmla="*/ 8246460 w 12192000"/>
              <a:gd name="connsiteY136" fmla="*/ 1 h 6858000"/>
              <a:gd name="connsiteX137" fmla="*/ 7789260 w 12192000"/>
              <a:gd name="connsiteY137" fmla="*/ 457201 h 6858000"/>
              <a:gd name="connsiteX138" fmla="*/ 8246460 w 12192000"/>
              <a:gd name="connsiteY138" fmla="*/ 914401 h 6858000"/>
              <a:gd name="connsiteX139" fmla="*/ 8703660 w 12192000"/>
              <a:gd name="connsiteY139" fmla="*/ 457201 h 6858000"/>
              <a:gd name="connsiteX140" fmla="*/ 9938152 w 12192000"/>
              <a:gd name="connsiteY140" fmla="*/ 1 h 6858000"/>
              <a:gd name="connsiteX141" fmla="*/ 9480952 w 12192000"/>
              <a:gd name="connsiteY141" fmla="*/ 457201 h 6858000"/>
              <a:gd name="connsiteX142" fmla="*/ 9938152 w 12192000"/>
              <a:gd name="connsiteY142" fmla="*/ 914401 h 6858000"/>
              <a:gd name="connsiteX143" fmla="*/ 10395352 w 12192000"/>
              <a:gd name="connsiteY143" fmla="*/ 457201 h 6858000"/>
              <a:gd name="connsiteX144" fmla="*/ 0 w 12192000"/>
              <a:gd name="connsiteY144" fmla="*/ 0 h 6858000"/>
              <a:gd name="connsiteX145" fmla="*/ 12192000 w 12192000"/>
              <a:gd name="connsiteY145" fmla="*/ 0 h 6858000"/>
              <a:gd name="connsiteX146" fmla="*/ 12192000 w 12192000"/>
              <a:gd name="connsiteY146" fmla="*/ 2431144 h 6858000"/>
              <a:gd name="connsiteX147" fmla="*/ 7765144 w 12192000"/>
              <a:gd name="connsiteY147" fmla="*/ 6858000 h 6858000"/>
              <a:gd name="connsiteX148" fmla="*/ 0 w 12192000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2192000" h="6858000">
                <a:moveTo>
                  <a:pt x="1429139" y="6161467"/>
                </a:moveTo>
                <a:cubicBezTo>
                  <a:pt x="1248779" y="6161467"/>
                  <a:pt x="1102568" y="6307678"/>
                  <a:pt x="1102568" y="6488038"/>
                </a:cubicBezTo>
                <a:cubicBezTo>
                  <a:pt x="1102568" y="6668398"/>
                  <a:pt x="1248779" y="6814609"/>
                  <a:pt x="1429139" y="6814609"/>
                </a:cubicBezTo>
                <a:cubicBezTo>
                  <a:pt x="1609499" y="6814609"/>
                  <a:pt x="1755710" y="6668398"/>
                  <a:pt x="1755710" y="6488038"/>
                </a:cubicBezTo>
                <a:cubicBezTo>
                  <a:pt x="1755710" y="6307678"/>
                  <a:pt x="1609499" y="6161467"/>
                  <a:pt x="1429139" y="6161467"/>
                </a:cubicBezTo>
                <a:close/>
                <a:moveTo>
                  <a:pt x="8162314" y="5649061"/>
                </a:moveTo>
                <a:cubicBezTo>
                  <a:pt x="8116925" y="5649061"/>
                  <a:pt x="8071536" y="5666376"/>
                  <a:pt x="8036905" y="5701007"/>
                </a:cubicBezTo>
                <a:lnTo>
                  <a:pt x="7335995" y="6401917"/>
                </a:lnTo>
                <a:cubicBezTo>
                  <a:pt x="7266734" y="6471179"/>
                  <a:pt x="7266734" y="6583474"/>
                  <a:pt x="7335995" y="6652735"/>
                </a:cubicBezTo>
                <a:lnTo>
                  <a:pt x="7357954" y="6674694"/>
                </a:lnTo>
                <a:cubicBezTo>
                  <a:pt x="7427215" y="6743956"/>
                  <a:pt x="7539511" y="6743956"/>
                  <a:pt x="7608772" y="6674694"/>
                </a:cubicBezTo>
                <a:lnTo>
                  <a:pt x="8309682" y="5973784"/>
                </a:lnTo>
                <a:cubicBezTo>
                  <a:pt x="8378944" y="5904522"/>
                  <a:pt x="8378944" y="5792227"/>
                  <a:pt x="8309682" y="5722966"/>
                </a:cubicBezTo>
                <a:lnTo>
                  <a:pt x="8287723" y="5701007"/>
                </a:lnTo>
                <a:cubicBezTo>
                  <a:pt x="8253093" y="5666376"/>
                  <a:pt x="8207704" y="5649061"/>
                  <a:pt x="8162314" y="5649061"/>
                </a:cubicBezTo>
                <a:close/>
                <a:moveTo>
                  <a:pt x="899628" y="5446562"/>
                </a:moveTo>
                <a:cubicBezTo>
                  <a:pt x="719268" y="5446562"/>
                  <a:pt x="573057" y="5592773"/>
                  <a:pt x="573057" y="5773133"/>
                </a:cubicBezTo>
                <a:cubicBezTo>
                  <a:pt x="573057" y="5953493"/>
                  <a:pt x="719268" y="6099704"/>
                  <a:pt x="899628" y="6099704"/>
                </a:cubicBezTo>
                <a:cubicBezTo>
                  <a:pt x="1079988" y="6099704"/>
                  <a:pt x="1226199" y="5953493"/>
                  <a:pt x="1226199" y="5773133"/>
                </a:cubicBezTo>
                <a:cubicBezTo>
                  <a:pt x="1226199" y="5592773"/>
                  <a:pt x="1079988" y="5446562"/>
                  <a:pt x="899628" y="5446562"/>
                </a:cubicBezTo>
                <a:close/>
                <a:moveTo>
                  <a:pt x="370117" y="4731656"/>
                </a:moveTo>
                <a:cubicBezTo>
                  <a:pt x="189758" y="4731656"/>
                  <a:pt x="43547" y="4877867"/>
                  <a:pt x="43547" y="5058227"/>
                </a:cubicBezTo>
                <a:cubicBezTo>
                  <a:pt x="43547" y="5238587"/>
                  <a:pt x="189758" y="5384798"/>
                  <a:pt x="370117" y="5384798"/>
                </a:cubicBezTo>
                <a:cubicBezTo>
                  <a:pt x="550478" y="5384798"/>
                  <a:pt x="696689" y="5238587"/>
                  <a:pt x="696689" y="5058227"/>
                </a:cubicBezTo>
                <a:cubicBezTo>
                  <a:pt x="696689" y="4877867"/>
                  <a:pt x="550478" y="4731656"/>
                  <a:pt x="370117" y="4731656"/>
                </a:cubicBezTo>
                <a:close/>
                <a:moveTo>
                  <a:pt x="8139025" y="4569563"/>
                </a:moveTo>
                <a:cubicBezTo>
                  <a:pt x="8093636" y="4569563"/>
                  <a:pt x="8048247" y="4586878"/>
                  <a:pt x="8013616" y="4621508"/>
                </a:cubicBezTo>
                <a:lnTo>
                  <a:pt x="6236292" y="6398833"/>
                </a:lnTo>
                <a:cubicBezTo>
                  <a:pt x="6167031" y="6468094"/>
                  <a:pt x="6167031" y="6580390"/>
                  <a:pt x="6236292" y="6649651"/>
                </a:cubicBezTo>
                <a:lnTo>
                  <a:pt x="6258251" y="6671610"/>
                </a:lnTo>
                <a:cubicBezTo>
                  <a:pt x="6327512" y="6740871"/>
                  <a:pt x="6439808" y="6740871"/>
                  <a:pt x="6509069" y="6671610"/>
                </a:cubicBezTo>
                <a:lnTo>
                  <a:pt x="8286393" y="4894285"/>
                </a:lnTo>
                <a:cubicBezTo>
                  <a:pt x="8355654" y="4825024"/>
                  <a:pt x="8355654" y="4712728"/>
                  <a:pt x="8286393" y="4643467"/>
                </a:cubicBezTo>
                <a:lnTo>
                  <a:pt x="8264434" y="4621508"/>
                </a:lnTo>
                <a:cubicBezTo>
                  <a:pt x="8229804" y="4586878"/>
                  <a:pt x="8184415" y="4569563"/>
                  <a:pt x="8139025" y="4569563"/>
                </a:cubicBezTo>
                <a:close/>
                <a:moveTo>
                  <a:pt x="7618325" y="3939483"/>
                </a:moveTo>
                <a:cubicBezTo>
                  <a:pt x="7572936" y="3939483"/>
                  <a:pt x="7527547" y="3956798"/>
                  <a:pt x="7492916" y="3991429"/>
                </a:cubicBezTo>
                <a:lnTo>
                  <a:pt x="5016683" y="6467663"/>
                </a:lnTo>
                <a:cubicBezTo>
                  <a:pt x="4947422" y="6536924"/>
                  <a:pt x="4947422" y="6649220"/>
                  <a:pt x="5016683" y="6718481"/>
                </a:cubicBezTo>
                <a:lnTo>
                  <a:pt x="5038642" y="6740440"/>
                </a:lnTo>
                <a:cubicBezTo>
                  <a:pt x="5107903" y="6809701"/>
                  <a:pt x="5220199" y="6809701"/>
                  <a:pt x="5289460" y="6740440"/>
                </a:cubicBezTo>
                <a:lnTo>
                  <a:pt x="7765693" y="4264206"/>
                </a:lnTo>
                <a:cubicBezTo>
                  <a:pt x="7834954" y="4194945"/>
                  <a:pt x="7834954" y="4082649"/>
                  <a:pt x="7765693" y="4013388"/>
                </a:cubicBezTo>
                <a:lnTo>
                  <a:pt x="7743734" y="3991429"/>
                </a:lnTo>
                <a:cubicBezTo>
                  <a:pt x="7709103" y="3956798"/>
                  <a:pt x="7663714" y="3939483"/>
                  <a:pt x="7618325" y="3939483"/>
                </a:cubicBezTo>
                <a:close/>
                <a:moveTo>
                  <a:pt x="10089754" y="3704146"/>
                </a:moveTo>
                <a:cubicBezTo>
                  <a:pt x="10044365" y="3704146"/>
                  <a:pt x="9998976" y="3721461"/>
                  <a:pt x="9964345" y="3756091"/>
                </a:cubicBezTo>
                <a:lnTo>
                  <a:pt x="8460165" y="5260272"/>
                </a:lnTo>
                <a:cubicBezTo>
                  <a:pt x="8390903" y="5329533"/>
                  <a:pt x="8390903" y="5441829"/>
                  <a:pt x="8460165" y="5511090"/>
                </a:cubicBezTo>
                <a:lnTo>
                  <a:pt x="8482124" y="5533049"/>
                </a:lnTo>
                <a:cubicBezTo>
                  <a:pt x="8551385" y="5602310"/>
                  <a:pt x="8663680" y="5602310"/>
                  <a:pt x="8732942" y="5533049"/>
                </a:cubicBezTo>
                <a:lnTo>
                  <a:pt x="10237122" y="4028868"/>
                </a:lnTo>
                <a:cubicBezTo>
                  <a:pt x="10306384" y="3959607"/>
                  <a:pt x="10306384" y="3847312"/>
                  <a:pt x="10237122" y="3778051"/>
                </a:cubicBezTo>
                <a:lnTo>
                  <a:pt x="10215163" y="3756091"/>
                </a:lnTo>
                <a:cubicBezTo>
                  <a:pt x="10180532" y="3721461"/>
                  <a:pt x="10135144" y="3704146"/>
                  <a:pt x="10089754" y="3704146"/>
                </a:cubicBezTo>
                <a:close/>
                <a:moveTo>
                  <a:pt x="10041065" y="2624647"/>
                </a:moveTo>
                <a:cubicBezTo>
                  <a:pt x="9995676" y="2624647"/>
                  <a:pt x="9950287" y="2641962"/>
                  <a:pt x="9915656" y="2676593"/>
                </a:cubicBezTo>
                <a:lnTo>
                  <a:pt x="8411476" y="4180773"/>
                </a:lnTo>
                <a:cubicBezTo>
                  <a:pt x="8342215" y="4250034"/>
                  <a:pt x="8342215" y="4362330"/>
                  <a:pt x="8411476" y="4431591"/>
                </a:cubicBezTo>
                <a:lnTo>
                  <a:pt x="8433435" y="4453550"/>
                </a:lnTo>
                <a:cubicBezTo>
                  <a:pt x="8502696" y="4522811"/>
                  <a:pt x="8614991" y="4522811"/>
                  <a:pt x="8684253" y="4453550"/>
                </a:cubicBezTo>
                <a:lnTo>
                  <a:pt x="10188433" y="2949370"/>
                </a:lnTo>
                <a:cubicBezTo>
                  <a:pt x="10257695" y="2880109"/>
                  <a:pt x="10257695" y="2767813"/>
                  <a:pt x="10188433" y="2698552"/>
                </a:cubicBezTo>
                <a:lnTo>
                  <a:pt x="10166474" y="2676593"/>
                </a:lnTo>
                <a:cubicBezTo>
                  <a:pt x="10131844" y="2641962"/>
                  <a:pt x="10086454" y="2624647"/>
                  <a:pt x="10041065" y="2624647"/>
                </a:cubicBezTo>
                <a:close/>
                <a:moveTo>
                  <a:pt x="9520364" y="1994569"/>
                </a:moveTo>
                <a:cubicBezTo>
                  <a:pt x="9474975" y="1994569"/>
                  <a:pt x="9429586" y="2011885"/>
                  <a:pt x="9394955" y="2046515"/>
                </a:cubicBezTo>
                <a:lnTo>
                  <a:pt x="7890775" y="3550695"/>
                </a:lnTo>
                <a:cubicBezTo>
                  <a:pt x="7821514" y="3619956"/>
                  <a:pt x="7821514" y="3732252"/>
                  <a:pt x="7890775" y="3801513"/>
                </a:cubicBezTo>
                <a:lnTo>
                  <a:pt x="7912734" y="3823472"/>
                </a:lnTo>
                <a:cubicBezTo>
                  <a:pt x="7981995" y="3892733"/>
                  <a:pt x="8094291" y="3892733"/>
                  <a:pt x="8163552" y="3823472"/>
                </a:cubicBezTo>
                <a:lnTo>
                  <a:pt x="9667732" y="2319292"/>
                </a:lnTo>
                <a:cubicBezTo>
                  <a:pt x="9736994" y="2250031"/>
                  <a:pt x="9736994" y="2137735"/>
                  <a:pt x="9667732" y="2068475"/>
                </a:cubicBezTo>
                <a:lnTo>
                  <a:pt x="9645773" y="2046515"/>
                </a:lnTo>
                <a:cubicBezTo>
                  <a:pt x="9611142" y="2011885"/>
                  <a:pt x="9565753" y="1994569"/>
                  <a:pt x="9520364" y="1994569"/>
                </a:cubicBezTo>
                <a:close/>
                <a:moveTo>
                  <a:pt x="11974643" y="1766977"/>
                </a:moveTo>
                <a:cubicBezTo>
                  <a:pt x="11929254" y="1766977"/>
                  <a:pt x="11883865" y="1784292"/>
                  <a:pt x="11849234" y="1818923"/>
                </a:cubicBezTo>
                <a:lnTo>
                  <a:pt x="10345054" y="3323103"/>
                </a:lnTo>
                <a:cubicBezTo>
                  <a:pt x="10275792" y="3392364"/>
                  <a:pt x="10275792" y="3504659"/>
                  <a:pt x="10345054" y="3573920"/>
                </a:cubicBezTo>
                <a:lnTo>
                  <a:pt x="10367013" y="3595879"/>
                </a:lnTo>
                <a:cubicBezTo>
                  <a:pt x="10436274" y="3665140"/>
                  <a:pt x="10548569" y="3665140"/>
                  <a:pt x="10617831" y="3595879"/>
                </a:cubicBezTo>
                <a:lnTo>
                  <a:pt x="12122011" y="2091700"/>
                </a:lnTo>
                <a:cubicBezTo>
                  <a:pt x="12191273" y="2022439"/>
                  <a:pt x="12191273" y="1910143"/>
                  <a:pt x="12122011" y="1840882"/>
                </a:cubicBezTo>
                <a:lnTo>
                  <a:pt x="12100052" y="1818923"/>
                </a:lnTo>
                <a:cubicBezTo>
                  <a:pt x="12065422" y="1784292"/>
                  <a:pt x="12020032" y="1766977"/>
                  <a:pt x="11974643" y="1766977"/>
                </a:cubicBezTo>
                <a:close/>
                <a:moveTo>
                  <a:pt x="4017223" y="734456"/>
                </a:moveTo>
                <a:lnTo>
                  <a:pt x="3560024" y="1191656"/>
                </a:lnTo>
                <a:lnTo>
                  <a:pt x="4017223" y="1648856"/>
                </a:lnTo>
                <a:lnTo>
                  <a:pt x="4474421" y="1191656"/>
                </a:lnTo>
                <a:close/>
                <a:moveTo>
                  <a:pt x="5708917" y="734456"/>
                </a:moveTo>
                <a:lnTo>
                  <a:pt x="5251717" y="1191656"/>
                </a:lnTo>
                <a:lnTo>
                  <a:pt x="5708917" y="1648856"/>
                </a:lnTo>
                <a:lnTo>
                  <a:pt x="6166116" y="1191656"/>
                </a:lnTo>
                <a:close/>
                <a:moveTo>
                  <a:pt x="7400612" y="734455"/>
                </a:moveTo>
                <a:lnTo>
                  <a:pt x="6943412" y="1191656"/>
                </a:lnTo>
                <a:lnTo>
                  <a:pt x="7400612" y="1648856"/>
                </a:lnTo>
                <a:lnTo>
                  <a:pt x="7857812" y="1191656"/>
                </a:lnTo>
                <a:close/>
                <a:moveTo>
                  <a:pt x="9092308" y="734455"/>
                </a:moveTo>
                <a:lnTo>
                  <a:pt x="8635108" y="1191655"/>
                </a:lnTo>
                <a:lnTo>
                  <a:pt x="9092308" y="1648855"/>
                </a:lnTo>
                <a:lnTo>
                  <a:pt x="9549508" y="1191655"/>
                </a:lnTo>
                <a:close/>
                <a:moveTo>
                  <a:pt x="11938654" y="725578"/>
                </a:moveTo>
                <a:cubicBezTo>
                  <a:pt x="11893265" y="725578"/>
                  <a:pt x="11847876" y="742893"/>
                  <a:pt x="11813245" y="777523"/>
                </a:cubicBezTo>
                <a:lnTo>
                  <a:pt x="10309065" y="2281704"/>
                </a:lnTo>
                <a:cubicBezTo>
                  <a:pt x="10239803" y="2350965"/>
                  <a:pt x="10239803" y="2463261"/>
                  <a:pt x="10309065" y="2532522"/>
                </a:cubicBezTo>
                <a:lnTo>
                  <a:pt x="10331024" y="2554481"/>
                </a:lnTo>
                <a:cubicBezTo>
                  <a:pt x="10400285" y="2623742"/>
                  <a:pt x="10512580" y="2623742"/>
                  <a:pt x="10581842" y="2554481"/>
                </a:cubicBezTo>
                <a:lnTo>
                  <a:pt x="12086022" y="1050300"/>
                </a:lnTo>
                <a:cubicBezTo>
                  <a:pt x="12155284" y="981039"/>
                  <a:pt x="12155284" y="868744"/>
                  <a:pt x="12086022" y="799483"/>
                </a:cubicBezTo>
                <a:lnTo>
                  <a:pt x="12064063" y="777523"/>
                </a:lnTo>
                <a:cubicBezTo>
                  <a:pt x="12029432" y="742893"/>
                  <a:pt x="11984043" y="725578"/>
                  <a:pt x="11938654" y="725578"/>
                </a:cubicBezTo>
                <a:close/>
                <a:moveTo>
                  <a:pt x="11405253" y="57401"/>
                </a:moveTo>
                <a:cubicBezTo>
                  <a:pt x="11359864" y="57401"/>
                  <a:pt x="11314475" y="74716"/>
                  <a:pt x="11279844" y="109347"/>
                </a:cubicBezTo>
                <a:lnTo>
                  <a:pt x="9775664" y="1613528"/>
                </a:lnTo>
                <a:cubicBezTo>
                  <a:pt x="9706402" y="1682789"/>
                  <a:pt x="9706402" y="1795085"/>
                  <a:pt x="9775664" y="1864346"/>
                </a:cubicBezTo>
                <a:lnTo>
                  <a:pt x="9797623" y="1886305"/>
                </a:lnTo>
                <a:cubicBezTo>
                  <a:pt x="9866884" y="1955566"/>
                  <a:pt x="9979179" y="1955566"/>
                  <a:pt x="10048441" y="1886305"/>
                </a:cubicBezTo>
                <a:lnTo>
                  <a:pt x="11552621" y="382124"/>
                </a:lnTo>
                <a:cubicBezTo>
                  <a:pt x="11621883" y="312862"/>
                  <a:pt x="11621883" y="200567"/>
                  <a:pt x="11552621" y="131306"/>
                </a:cubicBezTo>
                <a:lnTo>
                  <a:pt x="11530662" y="109347"/>
                </a:lnTo>
                <a:cubicBezTo>
                  <a:pt x="11496032" y="74716"/>
                  <a:pt x="11450643" y="57401"/>
                  <a:pt x="11405253" y="57401"/>
                </a:cubicBezTo>
                <a:close/>
                <a:moveTo>
                  <a:pt x="4" y="2"/>
                </a:moveTo>
                <a:lnTo>
                  <a:pt x="4" y="3090502"/>
                </a:lnTo>
                <a:lnTo>
                  <a:pt x="3090503" y="2"/>
                </a:lnTo>
                <a:close/>
                <a:moveTo>
                  <a:pt x="3171376" y="2"/>
                </a:moveTo>
                <a:lnTo>
                  <a:pt x="2714176" y="457202"/>
                </a:lnTo>
                <a:lnTo>
                  <a:pt x="3171376" y="914402"/>
                </a:lnTo>
                <a:lnTo>
                  <a:pt x="3628576" y="457202"/>
                </a:lnTo>
                <a:close/>
                <a:moveTo>
                  <a:pt x="4863069" y="2"/>
                </a:moveTo>
                <a:lnTo>
                  <a:pt x="4405869" y="457202"/>
                </a:lnTo>
                <a:lnTo>
                  <a:pt x="4863069" y="914402"/>
                </a:lnTo>
                <a:lnTo>
                  <a:pt x="5320269" y="457202"/>
                </a:lnTo>
                <a:close/>
                <a:moveTo>
                  <a:pt x="6554764" y="2"/>
                </a:moveTo>
                <a:lnTo>
                  <a:pt x="6097564" y="457201"/>
                </a:lnTo>
                <a:lnTo>
                  <a:pt x="6554764" y="914401"/>
                </a:lnTo>
                <a:lnTo>
                  <a:pt x="7011964" y="457201"/>
                </a:lnTo>
                <a:close/>
                <a:moveTo>
                  <a:pt x="8246460" y="1"/>
                </a:moveTo>
                <a:lnTo>
                  <a:pt x="7789260" y="457201"/>
                </a:lnTo>
                <a:lnTo>
                  <a:pt x="8246460" y="914401"/>
                </a:lnTo>
                <a:lnTo>
                  <a:pt x="8703660" y="457201"/>
                </a:lnTo>
                <a:close/>
                <a:moveTo>
                  <a:pt x="9938152" y="1"/>
                </a:moveTo>
                <a:lnTo>
                  <a:pt x="9480952" y="457201"/>
                </a:lnTo>
                <a:lnTo>
                  <a:pt x="9938152" y="914401"/>
                </a:lnTo>
                <a:lnTo>
                  <a:pt x="10395352" y="4572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431144"/>
                </a:lnTo>
                <a:lnTo>
                  <a:pt x="77651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b="1" err="1">
              <a:solidFill>
                <a:schemeClr val="accent4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674ABF8-EAD4-4410-8CCD-477D276B43F4}"/>
              </a:ext>
            </a:extLst>
          </p:cNvPr>
          <p:cNvSpPr/>
          <p:nvPr userDrawn="1"/>
        </p:nvSpPr>
        <p:spPr>
          <a:xfrm>
            <a:off x="-3410" y="2450947"/>
            <a:ext cx="6607408" cy="2237168"/>
          </a:xfrm>
          <a:custGeom>
            <a:avLst/>
            <a:gdLst>
              <a:gd name="connsiteX0" fmla="*/ 643965 w 6607408"/>
              <a:gd name="connsiteY0" fmla="*/ 0 h 2237168"/>
              <a:gd name="connsiteX1" fmla="*/ 6607408 w 6607408"/>
              <a:gd name="connsiteY1" fmla="*/ 0 h 2237168"/>
              <a:gd name="connsiteX2" fmla="*/ 6607408 w 6607408"/>
              <a:gd name="connsiteY2" fmla="*/ 2237167 h 2237168"/>
              <a:gd name="connsiteX3" fmla="*/ 643965 w 6607408"/>
              <a:gd name="connsiteY3" fmla="*/ 2237167 h 2237168"/>
              <a:gd name="connsiteX4" fmla="*/ 643965 w 6607408"/>
              <a:gd name="connsiteY4" fmla="*/ 2237168 h 2237168"/>
              <a:gd name="connsiteX5" fmla="*/ 7730 w 6607408"/>
              <a:gd name="connsiteY5" fmla="*/ 2237168 h 2237168"/>
              <a:gd name="connsiteX6" fmla="*/ 7730 w 6607408"/>
              <a:gd name="connsiteY6" fmla="*/ 655216 h 2237168"/>
              <a:gd name="connsiteX7" fmla="*/ 0 w 6607408"/>
              <a:gd name="connsiteY7" fmla="*/ 647509 h 2237168"/>
              <a:gd name="connsiteX8" fmla="*/ 7730 w 6607408"/>
              <a:gd name="connsiteY8" fmla="*/ 639757 h 2237168"/>
              <a:gd name="connsiteX9" fmla="*/ 7730 w 6607408"/>
              <a:gd name="connsiteY9" fmla="*/ 635076 h 2237168"/>
              <a:gd name="connsiteX10" fmla="*/ 12397 w 6607408"/>
              <a:gd name="connsiteY10" fmla="*/ 635076 h 2237168"/>
              <a:gd name="connsiteX11" fmla="*/ 643965 w 6607408"/>
              <a:gd name="connsiteY11" fmla="*/ 1687 h 223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07408" h="2237168">
                <a:moveTo>
                  <a:pt x="643965" y="0"/>
                </a:moveTo>
                <a:lnTo>
                  <a:pt x="6607408" y="0"/>
                </a:lnTo>
                <a:lnTo>
                  <a:pt x="6607408" y="2237167"/>
                </a:lnTo>
                <a:lnTo>
                  <a:pt x="643965" y="2237167"/>
                </a:lnTo>
                <a:lnTo>
                  <a:pt x="643965" y="2237168"/>
                </a:lnTo>
                <a:lnTo>
                  <a:pt x="7730" y="2237168"/>
                </a:lnTo>
                <a:lnTo>
                  <a:pt x="7730" y="655216"/>
                </a:lnTo>
                <a:lnTo>
                  <a:pt x="0" y="647509"/>
                </a:lnTo>
                <a:lnTo>
                  <a:pt x="7730" y="639757"/>
                </a:lnTo>
                <a:lnTo>
                  <a:pt x="7730" y="635076"/>
                </a:lnTo>
                <a:lnTo>
                  <a:pt x="12397" y="635076"/>
                </a:lnTo>
                <a:lnTo>
                  <a:pt x="643965" y="1687"/>
                </a:lnTo>
                <a:close/>
              </a:path>
            </a:pathLst>
          </a:cu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b="1" err="1">
              <a:solidFill>
                <a:schemeClr val="accent4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E90D4A6-EABC-4668-B33A-12C8E0ACFBB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339912" y="2601085"/>
            <a:ext cx="6859208" cy="707886"/>
          </a:xfrm>
        </p:spPr>
        <p:txBody>
          <a:bodyPr wrap="square" anchor="b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THE DOCUMENT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5A7FD2E5-3430-4B6D-8B88-FEEF41234A8A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339912" y="4237381"/>
            <a:ext cx="6859208" cy="4924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EDIT SUBTITLE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217D11FD-233F-4482-938B-82CA452ECE9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339397" y="3407037"/>
            <a:ext cx="6841373" cy="43088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2800" i="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IN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7362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809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F662B1-E5B0-48D2-B39D-43A30B4B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1" y="230314"/>
            <a:ext cx="5104002" cy="1077218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42802C-AEEA-4B92-B5B3-0756576E8F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1" y="843417"/>
            <a:ext cx="5104001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41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C377F9-FA26-4D7D-8C15-5737D034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27" y="230314"/>
            <a:ext cx="7665776" cy="584775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EAE418-52E2-4DE7-A31D-BA3FF67BE6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6227" y="843417"/>
            <a:ext cx="7665776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8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55FD07-32D4-4A25-A7A2-13926211B7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187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F7B841-B016-4EA6-B35A-56DF9234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30314"/>
            <a:ext cx="10820400" cy="584775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E848E19-DAF4-49BB-B133-74C5F04FFF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843417"/>
            <a:ext cx="10820400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596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889148"/>
              </p:ext>
            </p:extLst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2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2DCD3E-688B-4163-B796-566F553639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843417"/>
            <a:ext cx="10820400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3941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B6AC99-4036-4871-B44A-163F7591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30315"/>
            <a:ext cx="5219700" cy="1077218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806BEB1-554E-441B-8143-1262D1DD21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843417"/>
            <a:ext cx="5219699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A28A75D-08F0-4C74-9485-2A3A830F97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639333" y="-21085"/>
            <a:ext cx="7552668" cy="6879085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  <a:gd name="connsiteX0" fmla="*/ 2971144 w 8548017"/>
              <a:gd name="connsiteY0" fmla="*/ 0 h 6858000"/>
              <a:gd name="connsiteX1" fmla="*/ 7752484 w 8548017"/>
              <a:gd name="connsiteY1" fmla="*/ 0 h 6858000"/>
              <a:gd name="connsiteX2" fmla="*/ 7863964 w 8548017"/>
              <a:gd name="connsiteY2" fmla="*/ 173070 h 6858000"/>
              <a:gd name="connsiteX3" fmla="*/ 8548017 w 8548017"/>
              <a:gd name="connsiteY3" fmla="*/ 1036643 h 6858000"/>
              <a:gd name="connsiteX4" fmla="*/ 8527206 w 8548017"/>
              <a:gd name="connsiteY4" fmla="*/ 1631659 h 6858000"/>
              <a:gd name="connsiteX5" fmla="*/ 8527206 w 8548017"/>
              <a:gd name="connsiteY5" fmla="*/ 6858000 h 6858000"/>
              <a:gd name="connsiteX6" fmla="*/ 1968306 w 8548017"/>
              <a:gd name="connsiteY6" fmla="*/ 6858000 h 6858000"/>
              <a:gd name="connsiteX7" fmla="*/ 1963205 w 8548017"/>
              <a:gd name="connsiteY7" fmla="*/ 6855630 h 6858000"/>
              <a:gd name="connsiteX8" fmla="*/ 1098144 w 8548017"/>
              <a:gd name="connsiteY8" fmla="*/ 6340068 h 6858000"/>
              <a:gd name="connsiteX9" fmla="*/ 430707 w 8548017"/>
              <a:gd name="connsiteY9" fmla="*/ 5690993 h 6858000"/>
              <a:gd name="connsiteX10" fmla="*/ 561 w 8548017"/>
              <a:gd name="connsiteY10" fmla="*/ 4468699 h 6858000"/>
              <a:gd name="connsiteX11" fmla="*/ 47377 w 8548017"/>
              <a:gd name="connsiteY11" fmla="*/ 3944319 h 6858000"/>
              <a:gd name="connsiteX12" fmla="*/ 62248 w 8548017"/>
              <a:gd name="connsiteY12" fmla="*/ 3832572 h 6858000"/>
              <a:gd name="connsiteX13" fmla="*/ 108969 w 8548017"/>
              <a:gd name="connsiteY13" fmla="*/ 3658898 h 6858000"/>
              <a:gd name="connsiteX14" fmla="*/ 139210 w 8548017"/>
              <a:gd name="connsiteY14" fmla="*/ 3591318 h 6858000"/>
              <a:gd name="connsiteX15" fmla="*/ 486668 w 8548017"/>
              <a:gd name="connsiteY15" fmla="*/ 2814496 h 6858000"/>
              <a:gd name="connsiteX16" fmla="*/ 1140836 w 8548017"/>
              <a:gd name="connsiteY16" fmla="*/ 1857357 h 6858000"/>
              <a:gd name="connsiteX17" fmla="*/ 2283959 w 8548017"/>
              <a:gd name="connsiteY17" fmla="*/ 615316 h 6858000"/>
              <a:gd name="connsiteX18" fmla="*/ 2889393 w 8548017"/>
              <a:gd name="connsiteY18" fmla="*/ 66398 h 6858000"/>
              <a:gd name="connsiteX19" fmla="*/ 2971144 w 8548017"/>
              <a:gd name="connsiteY19" fmla="*/ 0 h 6858000"/>
              <a:gd name="connsiteX0" fmla="*/ 2971144 w 8548017"/>
              <a:gd name="connsiteY0" fmla="*/ 73672 h 6931672"/>
              <a:gd name="connsiteX1" fmla="*/ 7752484 w 8548017"/>
              <a:gd name="connsiteY1" fmla="*/ 73672 h 6931672"/>
              <a:gd name="connsiteX2" fmla="*/ 8453900 w 8548017"/>
              <a:gd name="connsiteY2" fmla="*/ 0 h 6931672"/>
              <a:gd name="connsiteX3" fmla="*/ 8548017 w 8548017"/>
              <a:gd name="connsiteY3" fmla="*/ 1110315 h 6931672"/>
              <a:gd name="connsiteX4" fmla="*/ 8527206 w 8548017"/>
              <a:gd name="connsiteY4" fmla="*/ 1705331 h 6931672"/>
              <a:gd name="connsiteX5" fmla="*/ 8527206 w 8548017"/>
              <a:gd name="connsiteY5" fmla="*/ 6931672 h 6931672"/>
              <a:gd name="connsiteX6" fmla="*/ 1968306 w 8548017"/>
              <a:gd name="connsiteY6" fmla="*/ 6931672 h 6931672"/>
              <a:gd name="connsiteX7" fmla="*/ 1963205 w 8548017"/>
              <a:gd name="connsiteY7" fmla="*/ 6929302 h 6931672"/>
              <a:gd name="connsiteX8" fmla="*/ 1098144 w 8548017"/>
              <a:gd name="connsiteY8" fmla="*/ 6413740 h 6931672"/>
              <a:gd name="connsiteX9" fmla="*/ 430707 w 8548017"/>
              <a:gd name="connsiteY9" fmla="*/ 5764665 h 6931672"/>
              <a:gd name="connsiteX10" fmla="*/ 561 w 8548017"/>
              <a:gd name="connsiteY10" fmla="*/ 4542371 h 6931672"/>
              <a:gd name="connsiteX11" fmla="*/ 47377 w 8548017"/>
              <a:gd name="connsiteY11" fmla="*/ 4017991 h 6931672"/>
              <a:gd name="connsiteX12" fmla="*/ 62248 w 8548017"/>
              <a:gd name="connsiteY12" fmla="*/ 3906244 h 6931672"/>
              <a:gd name="connsiteX13" fmla="*/ 108969 w 8548017"/>
              <a:gd name="connsiteY13" fmla="*/ 3732570 h 6931672"/>
              <a:gd name="connsiteX14" fmla="*/ 139210 w 8548017"/>
              <a:gd name="connsiteY14" fmla="*/ 3664990 h 6931672"/>
              <a:gd name="connsiteX15" fmla="*/ 486668 w 8548017"/>
              <a:gd name="connsiteY15" fmla="*/ 2888168 h 6931672"/>
              <a:gd name="connsiteX16" fmla="*/ 1140836 w 8548017"/>
              <a:gd name="connsiteY16" fmla="*/ 1931029 h 6931672"/>
              <a:gd name="connsiteX17" fmla="*/ 2283959 w 8548017"/>
              <a:gd name="connsiteY17" fmla="*/ 688988 h 6931672"/>
              <a:gd name="connsiteX18" fmla="*/ 2889393 w 8548017"/>
              <a:gd name="connsiteY18" fmla="*/ 140070 h 6931672"/>
              <a:gd name="connsiteX19" fmla="*/ 2971144 w 8548017"/>
              <a:gd name="connsiteY19" fmla="*/ 73672 h 6931672"/>
              <a:gd name="connsiteX0" fmla="*/ 2971144 w 8548017"/>
              <a:gd name="connsiteY0" fmla="*/ 73672 h 6931672"/>
              <a:gd name="connsiteX1" fmla="*/ 7752484 w 8548017"/>
              <a:gd name="connsiteY1" fmla="*/ 73672 h 6931672"/>
              <a:gd name="connsiteX2" fmla="*/ 8453900 w 8548017"/>
              <a:gd name="connsiteY2" fmla="*/ 0 h 6931672"/>
              <a:gd name="connsiteX3" fmla="*/ 8548017 w 8548017"/>
              <a:gd name="connsiteY3" fmla="*/ 1110315 h 6931672"/>
              <a:gd name="connsiteX4" fmla="*/ 8527206 w 8548017"/>
              <a:gd name="connsiteY4" fmla="*/ 1705331 h 6931672"/>
              <a:gd name="connsiteX5" fmla="*/ 8527206 w 8548017"/>
              <a:gd name="connsiteY5" fmla="*/ 6931672 h 6931672"/>
              <a:gd name="connsiteX6" fmla="*/ 1968306 w 8548017"/>
              <a:gd name="connsiteY6" fmla="*/ 6931672 h 6931672"/>
              <a:gd name="connsiteX7" fmla="*/ 1963205 w 8548017"/>
              <a:gd name="connsiteY7" fmla="*/ 6929302 h 6931672"/>
              <a:gd name="connsiteX8" fmla="*/ 1098144 w 8548017"/>
              <a:gd name="connsiteY8" fmla="*/ 6413740 h 6931672"/>
              <a:gd name="connsiteX9" fmla="*/ 430707 w 8548017"/>
              <a:gd name="connsiteY9" fmla="*/ 5764665 h 6931672"/>
              <a:gd name="connsiteX10" fmla="*/ 561 w 8548017"/>
              <a:gd name="connsiteY10" fmla="*/ 4542371 h 6931672"/>
              <a:gd name="connsiteX11" fmla="*/ 47377 w 8548017"/>
              <a:gd name="connsiteY11" fmla="*/ 4017991 h 6931672"/>
              <a:gd name="connsiteX12" fmla="*/ 62248 w 8548017"/>
              <a:gd name="connsiteY12" fmla="*/ 3906244 h 6931672"/>
              <a:gd name="connsiteX13" fmla="*/ 108969 w 8548017"/>
              <a:gd name="connsiteY13" fmla="*/ 3732570 h 6931672"/>
              <a:gd name="connsiteX14" fmla="*/ 139210 w 8548017"/>
              <a:gd name="connsiteY14" fmla="*/ 3664990 h 6931672"/>
              <a:gd name="connsiteX15" fmla="*/ 486668 w 8548017"/>
              <a:gd name="connsiteY15" fmla="*/ 2888168 h 6931672"/>
              <a:gd name="connsiteX16" fmla="*/ 1140836 w 8548017"/>
              <a:gd name="connsiteY16" fmla="*/ 1931029 h 6931672"/>
              <a:gd name="connsiteX17" fmla="*/ 2283959 w 8548017"/>
              <a:gd name="connsiteY17" fmla="*/ 688988 h 6931672"/>
              <a:gd name="connsiteX18" fmla="*/ 2889393 w 8548017"/>
              <a:gd name="connsiteY18" fmla="*/ 140070 h 6931672"/>
              <a:gd name="connsiteX19" fmla="*/ 2971144 w 8548017"/>
              <a:gd name="connsiteY19" fmla="*/ 73672 h 6931672"/>
              <a:gd name="connsiteX0" fmla="*/ 2971144 w 8601798"/>
              <a:gd name="connsiteY0" fmla="*/ 1101 h 6859101"/>
              <a:gd name="connsiteX1" fmla="*/ 7752484 w 8601798"/>
              <a:gd name="connsiteY1" fmla="*/ 1101 h 6859101"/>
              <a:gd name="connsiteX2" fmla="*/ 8535835 w 8601798"/>
              <a:gd name="connsiteY2" fmla="*/ 0 h 6859101"/>
              <a:gd name="connsiteX3" fmla="*/ 8548017 w 8601798"/>
              <a:gd name="connsiteY3" fmla="*/ 1037744 h 6859101"/>
              <a:gd name="connsiteX4" fmla="*/ 8527206 w 8601798"/>
              <a:gd name="connsiteY4" fmla="*/ 1632760 h 6859101"/>
              <a:gd name="connsiteX5" fmla="*/ 8527206 w 8601798"/>
              <a:gd name="connsiteY5" fmla="*/ 6859101 h 6859101"/>
              <a:gd name="connsiteX6" fmla="*/ 1968306 w 8601798"/>
              <a:gd name="connsiteY6" fmla="*/ 6859101 h 6859101"/>
              <a:gd name="connsiteX7" fmla="*/ 1963205 w 8601798"/>
              <a:gd name="connsiteY7" fmla="*/ 6856731 h 6859101"/>
              <a:gd name="connsiteX8" fmla="*/ 1098144 w 8601798"/>
              <a:gd name="connsiteY8" fmla="*/ 6341169 h 6859101"/>
              <a:gd name="connsiteX9" fmla="*/ 430707 w 8601798"/>
              <a:gd name="connsiteY9" fmla="*/ 5692094 h 6859101"/>
              <a:gd name="connsiteX10" fmla="*/ 561 w 8601798"/>
              <a:gd name="connsiteY10" fmla="*/ 4469800 h 6859101"/>
              <a:gd name="connsiteX11" fmla="*/ 47377 w 8601798"/>
              <a:gd name="connsiteY11" fmla="*/ 3945420 h 6859101"/>
              <a:gd name="connsiteX12" fmla="*/ 62248 w 8601798"/>
              <a:gd name="connsiteY12" fmla="*/ 3833673 h 6859101"/>
              <a:gd name="connsiteX13" fmla="*/ 108969 w 8601798"/>
              <a:gd name="connsiteY13" fmla="*/ 3659999 h 6859101"/>
              <a:gd name="connsiteX14" fmla="*/ 139210 w 8601798"/>
              <a:gd name="connsiteY14" fmla="*/ 3592419 h 6859101"/>
              <a:gd name="connsiteX15" fmla="*/ 486668 w 8601798"/>
              <a:gd name="connsiteY15" fmla="*/ 2815597 h 6859101"/>
              <a:gd name="connsiteX16" fmla="*/ 1140836 w 8601798"/>
              <a:gd name="connsiteY16" fmla="*/ 1858458 h 6859101"/>
              <a:gd name="connsiteX17" fmla="*/ 2283959 w 8601798"/>
              <a:gd name="connsiteY17" fmla="*/ 616417 h 6859101"/>
              <a:gd name="connsiteX18" fmla="*/ 2889393 w 8601798"/>
              <a:gd name="connsiteY18" fmla="*/ 67499 h 6859101"/>
              <a:gd name="connsiteX19" fmla="*/ 2971144 w 8601798"/>
              <a:gd name="connsiteY19" fmla="*/ 1101 h 6859101"/>
              <a:gd name="connsiteX0" fmla="*/ 2971144 w 8875759"/>
              <a:gd name="connsiteY0" fmla="*/ 1101 h 6859101"/>
              <a:gd name="connsiteX1" fmla="*/ 7752484 w 8875759"/>
              <a:gd name="connsiteY1" fmla="*/ 1101 h 6859101"/>
              <a:gd name="connsiteX2" fmla="*/ 8535835 w 8875759"/>
              <a:gd name="connsiteY2" fmla="*/ 0 h 6859101"/>
              <a:gd name="connsiteX3" fmla="*/ 8875759 w 8875759"/>
              <a:gd name="connsiteY3" fmla="*/ 1139344 h 6859101"/>
              <a:gd name="connsiteX4" fmla="*/ 8527206 w 8875759"/>
              <a:gd name="connsiteY4" fmla="*/ 1632760 h 6859101"/>
              <a:gd name="connsiteX5" fmla="*/ 8527206 w 8875759"/>
              <a:gd name="connsiteY5" fmla="*/ 6859101 h 6859101"/>
              <a:gd name="connsiteX6" fmla="*/ 1968306 w 8875759"/>
              <a:gd name="connsiteY6" fmla="*/ 6859101 h 6859101"/>
              <a:gd name="connsiteX7" fmla="*/ 1963205 w 8875759"/>
              <a:gd name="connsiteY7" fmla="*/ 6856731 h 6859101"/>
              <a:gd name="connsiteX8" fmla="*/ 1098144 w 8875759"/>
              <a:gd name="connsiteY8" fmla="*/ 6341169 h 6859101"/>
              <a:gd name="connsiteX9" fmla="*/ 430707 w 8875759"/>
              <a:gd name="connsiteY9" fmla="*/ 5692094 h 6859101"/>
              <a:gd name="connsiteX10" fmla="*/ 561 w 8875759"/>
              <a:gd name="connsiteY10" fmla="*/ 4469800 h 6859101"/>
              <a:gd name="connsiteX11" fmla="*/ 47377 w 8875759"/>
              <a:gd name="connsiteY11" fmla="*/ 3945420 h 6859101"/>
              <a:gd name="connsiteX12" fmla="*/ 62248 w 8875759"/>
              <a:gd name="connsiteY12" fmla="*/ 3833673 h 6859101"/>
              <a:gd name="connsiteX13" fmla="*/ 108969 w 8875759"/>
              <a:gd name="connsiteY13" fmla="*/ 3659999 h 6859101"/>
              <a:gd name="connsiteX14" fmla="*/ 139210 w 8875759"/>
              <a:gd name="connsiteY14" fmla="*/ 3592419 h 6859101"/>
              <a:gd name="connsiteX15" fmla="*/ 486668 w 8875759"/>
              <a:gd name="connsiteY15" fmla="*/ 2815597 h 6859101"/>
              <a:gd name="connsiteX16" fmla="*/ 1140836 w 8875759"/>
              <a:gd name="connsiteY16" fmla="*/ 1858458 h 6859101"/>
              <a:gd name="connsiteX17" fmla="*/ 2283959 w 8875759"/>
              <a:gd name="connsiteY17" fmla="*/ 616417 h 6859101"/>
              <a:gd name="connsiteX18" fmla="*/ 2889393 w 8875759"/>
              <a:gd name="connsiteY18" fmla="*/ 67499 h 6859101"/>
              <a:gd name="connsiteX19" fmla="*/ 2971144 w 8875759"/>
              <a:gd name="connsiteY19" fmla="*/ 1101 h 6859101"/>
              <a:gd name="connsiteX0" fmla="*/ 2971144 w 8875759"/>
              <a:gd name="connsiteY0" fmla="*/ 0 h 6858000"/>
              <a:gd name="connsiteX1" fmla="*/ 7752484 w 8875759"/>
              <a:gd name="connsiteY1" fmla="*/ 0 h 6858000"/>
              <a:gd name="connsiteX2" fmla="*/ 8781642 w 8875759"/>
              <a:gd name="connsiteY2" fmla="*/ 85984 h 6858000"/>
              <a:gd name="connsiteX3" fmla="*/ 8875759 w 8875759"/>
              <a:gd name="connsiteY3" fmla="*/ 1138243 h 6858000"/>
              <a:gd name="connsiteX4" fmla="*/ 8527206 w 8875759"/>
              <a:gd name="connsiteY4" fmla="*/ 1631659 h 6858000"/>
              <a:gd name="connsiteX5" fmla="*/ 8527206 w 8875759"/>
              <a:gd name="connsiteY5" fmla="*/ 6858000 h 6858000"/>
              <a:gd name="connsiteX6" fmla="*/ 1968306 w 8875759"/>
              <a:gd name="connsiteY6" fmla="*/ 6858000 h 6858000"/>
              <a:gd name="connsiteX7" fmla="*/ 1963205 w 8875759"/>
              <a:gd name="connsiteY7" fmla="*/ 6855630 h 6858000"/>
              <a:gd name="connsiteX8" fmla="*/ 1098144 w 8875759"/>
              <a:gd name="connsiteY8" fmla="*/ 6340068 h 6858000"/>
              <a:gd name="connsiteX9" fmla="*/ 430707 w 8875759"/>
              <a:gd name="connsiteY9" fmla="*/ 5690993 h 6858000"/>
              <a:gd name="connsiteX10" fmla="*/ 561 w 8875759"/>
              <a:gd name="connsiteY10" fmla="*/ 4468699 h 6858000"/>
              <a:gd name="connsiteX11" fmla="*/ 47377 w 8875759"/>
              <a:gd name="connsiteY11" fmla="*/ 3944319 h 6858000"/>
              <a:gd name="connsiteX12" fmla="*/ 62248 w 8875759"/>
              <a:gd name="connsiteY12" fmla="*/ 3832572 h 6858000"/>
              <a:gd name="connsiteX13" fmla="*/ 108969 w 8875759"/>
              <a:gd name="connsiteY13" fmla="*/ 3658898 h 6858000"/>
              <a:gd name="connsiteX14" fmla="*/ 139210 w 8875759"/>
              <a:gd name="connsiteY14" fmla="*/ 3591318 h 6858000"/>
              <a:gd name="connsiteX15" fmla="*/ 486668 w 8875759"/>
              <a:gd name="connsiteY15" fmla="*/ 2814496 h 6858000"/>
              <a:gd name="connsiteX16" fmla="*/ 1140836 w 8875759"/>
              <a:gd name="connsiteY16" fmla="*/ 1857357 h 6858000"/>
              <a:gd name="connsiteX17" fmla="*/ 2283959 w 8875759"/>
              <a:gd name="connsiteY17" fmla="*/ 615316 h 6858000"/>
              <a:gd name="connsiteX18" fmla="*/ 2889393 w 8875759"/>
              <a:gd name="connsiteY18" fmla="*/ 66398 h 6858000"/>
              <a:gd name="connsiteX19" fmla="*/ 2971144 w 8875759"/>
              <a:gd name="connsiteY19" fmla="*/ 0 h 6858000"/>
              <a:gd name="connsiteX0" fmla="*/ 2971144 w 8943533"/>
              <a:gd name="connsiteY0" fmla="*/ 1101 h 6859101"/>
              <a:gd name="connsiteX1" fmla="*/ 7752484 w 8943533"/>
              <a:gd name="connsiteY1" fmla="*/ 1101 h 6859101"/>
              <a:gd name="connsiteX2" fmla="*/ 8879965 w 8943533"/>
              <a:gd name="connsiteY2" fmla="*/ 0 h 6859101"/>
              <a:gd name="connsiteX3" fmla="*/ 8875759 w 8943533"/>
              <a:gd name="connsiteY3" fmla="*/ 1139344 h 6859101"/>
              <a:gd name="connsiteX4" fmla="*/ 8527206 w 8943533"/>
              <a:gd name="connsiteY4" fmla="*/ 1632760 h 6859101"/>
              <a:gd name="connsiteX5" fmla="*/ 8527206 w 8943533"/>
              <a:gd name="connsiteY5" fmla="*/ 6859101 h 6859101"/>
              <a:gd name="connsiteX6" fmla="*/ 1968306 w 8943533"/>
              <a:gd name="connsiteY6" fmla="*/ 6859101 h 6859101"/>
              <a:gd name="connsiteX7" fmla="*/ 1963205 w 8943533"/>
              <a:gd name="connsiteY7" fmla="*/ 6856731 h 6859101"/>
              <a:gd name="connsiteX8" fmla="*/ 1098144 w 8943533"/>
              <a:gd name="connsiteY8" fmla="*/ 6341169 h 6859101"/>
              <a:gd name="connsiteX9" fmla="*/ 430707 w 8943533"/>
              <a:gd name="connsiteY9" fmla="*/ 5692094 h 6859101"/>
              <a:gd name="connsiteX10" fmla="*/ 561 w 8943533"/>
              <a:gd name="connsiteY10" fmla="*/ 4469800 h 6859101"/>
              <a:gd name="connsiteX11" fmla="*/ 47377 w 8943533"/>
              <a:gd name="connsiteY11" fmla="*/ 3945420 h 6859101"/>
              <a:gd name="connsiteX12" fmla="*/ 62248 w 8943533"/>
              <a:gd name="connsiteY12" fmla="*/ 3833673 h 6859101"/>
              <a:gd name="connsiteX13" fmla="*/ 108969 w 8943533"/>
              <a:gd name="connsiteY13" fmla="*/ 3659999 h 6859101"/>
              <a:gd name="connsiteX14" fmla="*/ 139210 w 8943533"/>
              <a:gd name="connsiteY14" fmla="*/ 3592419 h 6859101"/>
              <a:gd name="connsiteX15" fmla="*/ 486668 w 8943533"/>
              <a:gd name="connsiteY15" fmla="*/ 2815597 h 6859101"/>
              <a:gd name="connsiteX16" fmla="*/ 1140836 w 8943533"/>
              <a:gd name="connsiteY16" fmla="*/ 1858458 h 6859101"/>
              <a:gd name="connsiteX17" fmla="*/ 2283959 w 8943533"/>
              <a:gd name="connsiteY17" fmla="*/ 616417 h 6859101"/>
              <a:gd name="connsiteX18" fmla="*/ 2889393 w 8943533"/>
              <a:gd name="connsiteY18" fmla="*/ 67499 h 6859101"/>
              <a:gd name="connsiteX19" fmla="*/ 2971144 w 8943533"/>
              <a:gd name="connsiteY19" fmla="*/ 1101 h 6859101"/>
              <a:gd name="connsiteX0" fmla="*/ 2971144 w 8914877"/>
              <a:gd name="connsiteY0" fmla="*/ 1101 h 6859101"/>
              <a:gd name="connsiteX1" fmla="*/ 7752484 w 8914877"/>
              <a:gd name="connsiteY1" fmla="*/ 1101 h 6859101"/>
              <a:gd name="connsiteX2" fmla="*/ 8879965 w 8914877"/>
              <a:gd name="connsiteY2" fmla="*/ 0 h 6859101"/>
              <a:gd name="connsiteX3" fmla="*/ 8498857 w 8914877"/>
              <a:gd name="connsiteY3" fmla="*/ 616830 h 6859101"/>
              <a:gd name="connsiteX4" fmla="*/ 8527206 w 8914877"/>
              <a:gd name="connsiteY4" fmla="*/ 1632760 h 6859101"/>
              <a:gd name="connsiteX5" fmla="*/ 8527206 w 8914877"/>
              <a:gd name="connsiteY5" fmla="*/ 6859101 h 6859101"/>
              <a:gd name="connsiteX6" fmla="*/ 1968306 w 8914877"/>
              <a:gd name="connsiteY6" fmla="*/ 6859101 h 6859101"/>
              <a:gd name="connsiteX7" fmla="*/ 1963205 w 8914877"/>
              <a:gd name="connsiteY7" fmla="*/ 6856731 h 6859101"/>
              <a:gd name="connsiteX8" fmla="*/ 1098144 w 8914877"/>
              <a:gd name="connsiteY8" fmla="*/ 6341169 h 6859101"/>
              <a:gd name="connsiteX9" fmla="*/ 430707 w 8914877"/>
              <a:gd name="connsiteY9" fmla="*/ 5692094 h 6859101"/>
              <a:gd name="connsiteX10" fmla="*/ 561 w 8914877"/>
              <a:gd name="connsiteY10" fmla="*/ 4469800 h 6859101"/>
              <a:gd name="connsiteX11" fmla="*/ 47377 w 8914877"/>
              <a:gd name="connsiteY11" fmla="*/ 3945420 h 6859101"/>
              <a:gd name="connsiteX12" fmla="*/ 62248 w 8914877"/>
              <a:gd name="connsiteY12" fmla="*/ 3833673 h 6859101"/>
              <a:gd name="connsiteX13" fmla="*/ 108969 w 8914877"/>
              <a:gd name="connsiteY13" fmla="*/ 3659999 h 6859101"/>
              <a:gd name="connsiteX14" fmla="*/ 139210 w 8914877"/>
              <a:gd name="connsiteY14" fmla="*/ 3592419 h 6859101"/>
              <a:gd name="connsiteX15" fmla="*/ 486668 w 8914877"/>
              <a:gd name="connsiteY15" fmla="*/ 2815597 h 6859101"/>
              <a:gd name="connsiteX16" fmla="*/ 1140836 w 8914877"/>
              <a:gd name="connsiteY16" fmla="*/ 1858458 h 6859101"/>
              <a:gd name="connsiteX17" fmla="*/ 2283959 w 8914877"/>
              <a:gd name="connsiteY17" fmla="*/ 616417 h 6859101"/>
              <a:gd name="connsiteX18" fmla="*/ 2889393 w 8914877"/>
              <a:gd name="connsiteY18" fmla="*/ 67499 h 6859101"/>
              <a:gd name="connsiteX19" fmla="*/ 2971144 w 8914877"/>
              <a:gd name="connsiteY19" fmla="*/ 1101 h 6859101"/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8498857 w 8527206"/>
              <a:gd name="connsiteY2" fmla="*/ 615729 h 6858000"/>
              <a:gd name="connsiteX3" fmla="*/ 8527206 w 8527206"/>
              <a:gd name="connsiteY3" fmla="*/ 1631659 h 6858000"/>
              <a:gd name="connsiteX4" fmla="*/ 8527206 w 8527206"/>
              <a:gd name="connsiteY4" fmla="*/ 6858000 h 6858000"/>
              <a:gd name="connsiteX5" fmla="*/ 1968306 w 8527206"/>
              <a:gd name="connsiteY5" fmla="*/ 6858000 h 6858000"/>
              <a:gd name="connsiteX6" fmla="*/ 1963205 w 8527206"/>
              <a:gd name="connsiteY6" fmla="*/ 6855630 h 6858000"/>
              <a:gd name="connsiteX7" fmla="*/ 1098144 w 8527206"/>
              <a:gd name="connsiteY7" fmla="*/ 6340068 h 6858000"/>
              <a:gd name="connsiteX8" fmla="*/ 430707 w 8527206"/>
              <a:gd name="connsiteY8" fmla="*/ 5690993 h 6858000"/>
              <a:gd name="connsiteX9" fmla="*/ 561 w 8527206"/>
              <a:gd name="connsiteY9" fmla="*/ 4468699 h 6858000"/>
              <a:gd name="connsiteX10" fmla="*/ 47377 w 8527206"/>
              <a:gd name="connsiteY10" fmla="*/ 3944319 h 6858000"/>
              <a:gd name="connsiteX11" fmla="*/ 62248 w 8527206"/>
              <a:gd name="connsiteY11" fmla="*/ 3832572 h 6858000"/>
              <a:gd name="connsiteX12" fmla="*/ 108969 w 8527206"/>
              <a:gd name="connsiteY12" fmla="*/ 3658898 h 6858000"/>
              <a:gd name="connsiteX13" fmla="*/ 139210 w 8527206"/>
              <a:gd name="connsiteY13" fmla="*/ 3591318 h 6858000"/>
              <a:gd name="connsiteX14" fmla="*/ 486668 w 8527206"/>
              <a:gd name="connsiteY14" fmla="*/ 2814496 h 6858000"/>
              <a:gd name="connsiteX15" fmla="*/ 1140836 w 8527206"/>
              <a:gd name="connsiteY15" fmla="*/ 1857357 h 6858000"/>
              <a:gd name="connsiteX16" fmla="*/ 2283959 w 8527206"/>
              <a:gd name="connsiteY16" fmla="*/ 615316 h 6858000"/>
              <a:gd name="connsiteX17" fmla="*/ 2889393 w 8527206"/>
              <a:gd name="connsiteY17" fmla="*/ 66398 h 6858000"/>
              <a:gd name="connsiteX18" fmla="*/ 2971144 w 8527206"/>
              <a:gd name="connsiteY18" fmla="*/ 0 h 6858000"/>
              <a:gd name="connsiteX0" fmla="*/ 2971144 w 8531631"/>
              <a:gd name="connsiteY0" fmla="*/ 8385 h 6866385"/>
              <a:gd name="connsiteX1" fmla="*/ 7752484 w 8531631"/>
              <a:gd name="connsiteY1" fmla="*/ 8385 h 6866385"/>
              <a:gd name="connsiteX2" fmla="*/ 8531631 w 8531631"/>
              <a:gd name="connsiteY2" fmla="*/ 0 h 6866385"/>
              <a:gd name="connsiteX3" fmla="*/ 8527206 w 8531631"/>
              <a:gd name="connsiteY3" fmla="*/ 1640044 h 6866385"/>
              <a:gd name="connsiteX4" fmla="*/ 8527206 w 8531631"/>
              <a:gd name="connsiteY4" fmla="*/ 6866385 h 6866385"/>
              <a:gd name="connsiteX5" fmla="*/ 1968306 w 8531631"/>
              <a:gd name="connsiteY5" fmla="*/ 6866385 h 6866385"/>
              <a:gd name="connsiteX6" fmla="*/ 1963205 w 8531631"/>
              <a:gd name="connsiteY6" fmla="*/ 6864015 h 6866385"/>
              <a:gd name="connsiteX7" fmla="*/ 1098144 w 8531631"/>
              <a:gd name="connsiteY7" fmla="*/ 6348453 h 6866385"/>
              <a:gd name="connsiteX8" fmla="*/ 430707 w 8531631"/>
              <a:gd name="connsiteY8" fmla="*/ 5699378 h 6866385"/>
              <a:gd name="connsiteX9" fmla="*/ 561 w 8531631"/>
              <a:gd name="connsiteY9" fmla="*/ 4477084 h 6866385"/>
              <a:gd name="connsiteX10" fmla="*/ 47377 w 8531631"/>
              <a:gd name="connsiteY10" fmla="*/ 3952704 h 6866385"/>
              <a:gd name="connsiteX11" fmla="*/ 62248 w 8531631"/>
              <a:gd name="connsiteY11" fmla="*/ 3840957 h 6866385"/>
              <a:gd name="connsiteX12" fmla="*/ 108969 w 8531631"/>
              <a:gd name="connsiteY12" fmla="*/ 3667283 h 6866385"/>
              <a:gd name="connsiteX13" fmla="*/ 139210 w 8531631"/>
              <a:gd name="connsiteY13" fmla="*/ 3599703 h 6866385"/>
              <a:gd name="connsiteX14" fmla="*/ 486668 w 8531631"/>
              <a:gd name="connsiteY14" fmla="*/ 2822881 h 6866385"/>
              <a:gd name="connsiteX15" fmla="*/ 1140836 w 8531631"/>
              <a:gd name="connsiteY15" fmla="*/ 1865742 h 6866385"/>
              <a:gd name="connsiteX16" fmla="*/ 2283959 w 8531631"/>
              <a:gd name="connsiteY16" fmla="*/ 623701 h 6866385"/>
              <a:gd name="connsiteX17" fmla="*/ 2889393 w 8531631"/>
              <a:gd name="connsiteY17" fmla="*/ 74783 h 6866385"/>
              <a:gd name="connsiteX18" fmla="*/ 2971144 w 8531631"/>
              <a:gd name="connsiteY18" fmla="*/ 8385 h 6866385"/>
              <a:gd name="connsiteX0" fmla="*/ 2971144 w 8527206"/>
              <a:gd name="connsiteY0" fmla="*/ 21085 h 6879085"/>
              <a:gd name="connsiteX1" fmla="*/ 7752484 w 8527206"/>
              <a:gd name="connsiteY1" fmla="*/ 21085 h 6879085"/>
              <a:gd name="connsiteX2" fmla="*/ 8517292 w 8527206"/>
              <a:gd name="connsiteY2" fmla="*/ 0 h 6879085"/>
              <a:gd name="connsiteX3" fmla="*/ 8527206 w 8527206"/>
              <a:gd name="connsiteY3" fmla="*/ 1652744 h 6879085"/>
              <a:gd name="connsiteX4" fmla="*/ 8527206 w 8527206"/>
              <a:gd name="connsiteY4" fmla="*/ 6879085 h 6879085"/>
              <a:gd name="connsiteX5" fmla="*/ 1968306 w 8527206"/>
              <a:gd name="connsiteY5" fmla="*/ 6879085 h 6879085"/>
              <a:gd name="connsiteX6" fmla="*/ 1963205 w 8527206"/>
              <a:gd name="connsiteY6" fmla="*/ 6876715 h 6879085"/>
              <a:gd name="connsiteX7" fmla="*/ 1098144 w 8527206"/>
              <a:gd name="connsiteY7" fmla="*/ 6361153 h 6879085"/>
              <a:gd name="connsiteX8" fmla="*/ 430707 w 8527206"/>
              <a:gd name="connsiteY8" fmla="*/ 5712078 h 6879085"/>
              <a:gd name="connsiteX9" fmla="*/ 561 w 8527206"/>
              <a:gd name="connsiteY9" fmla="*/ 4489784 h 6879085"/>
              <a:gd name="connsiteX10" fmla="*/ 47377 w 8527206"/>
              <a:gd name="connsiteY10" fmla="*/ 3965404 h 6879085"/>
              <a:gd name="connsiteX11" fmla="*/ 62248 w 8527206"/>
              <a:gd name="connsiteY11" fmla="*/ 3853657 h 6879085"/>
              <a:gd name="connsiteX12" fmla="*/ 108969 w 8527206"/>
              <a:gd name="connsiteY12" fmla="*/ 3679983 h 6879085"/>
              <a:gd name="connsiteX13" fmla="*/ 139210 w 8527206"/>
              <a:gd name="connsiteY13" fmla="*/ 3612403 h 6879085"/>
              <a:gd name="connsiteX14" fmla="*/ 486668 w 8527206"/>
              <a:gd name="connsiteY14" fmla="*/ 2835581 h 6879085"/>
              <a:gd name="connsiteX15" fmla="*/ 1140836 w 8527206"/>
              <a:gd name="connsiteY15" fmla="*/ 1878442 h 6879085"/>
              <a:gd name="connsiteX16" fmla="*/ 2283959 w 8527206"/>
              <a:gd name="connsiteY16" fmla="*/ 636401 h 6879085"/>
              <a:gd name="connsiteX17" fmla="*/ 2889393 w 8527206"/>
              <a:gd name="connsiteY17" fmla="*/ 87483 h 6879085"/>
              <a:gd name="connsiteX18" fmla="*/ 2971144 w 8527206"/>
              <a:gd name="connsiteY18" fmla="*/ 21085 h 687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79085">
                <a:moveTo>
                  <a:pt x="2971144" y="21085"/>
                </a:moveTo>
                <a:lnTo>
                  <a:pt x="7752484" y="21085"/>
                </a:lnTo>
                <a:lnTo>
                  <a:pt x="8517292" y="0"/>
                </a:lnTo>
                <a:cubicBezTo>
                  <a:pt x="8520597" y="550915"/>
                  <a:pt x="8523901" y="1101829"/>
                  <a:pt x="8527206" y="1652744"/>
                </a:cubicBezTo>
                <a:lnTo>
                  <a:pt x="8527206" y="6879085"/>
                </a:lnTo>
                <a:lnTo>
                  <a:pt x="1968306" y="6879085"/>
                </a:lnTo>
                <a:lnTo>
                  <a:pt x="1963205" y="6876715"/>
                </a:lnTo>
                <a:cubicBezTo>
                  <a:pt x="1660296" y="6729085"/>
                  <a:pt x="1369305" y="6562034"/>
                  <a:pt x="1098144" y="6361153"/>
                </a:cubicBezTo>
                <a:cubicBezTo>
                  <a:pt x="846763" y="6174731"/>
                  <a:pt x="618854" y="5964164"/>
                  <a:pt x="430707" y="5712078"/>
                </a:cubicBezTo>
                <a:cubicBezTo>
                  <a:pt x="160576" y="5349599"/>
                  <a:pt x="10446" y="4944560"/>
                  <a:pt x="561" y="4489784"/>
                </a:cubicBezTo>
                <a:cubicBezTo>
                  <a:pt x="-3349" y="4313367"/>
                  <a:pt x="13298" y="4138562"/>
                  <a:pt x="47377" y="3965404"/>
                </a:cubicBezTo>
                <a:cubicBezTo>
                  <a:pt x="54591" y="3928616"/>
                  <a:pt x="57532" y="3891117"/>
                  <a:pt x="62248" y="3853657"/>
                </a:cubicBezTo>
                <a:lnTo>
                  <a:pt x="108969" y="3679983"/>
                </a:lnTo>
                <a:cubicBezTo>
                  <a:pt x="119050" y="3657455"/>
                  <a:pt x="131522" y="3636010"/>
                  <a:pt x="139210" y="3612403"/>
                </a:cubicBezTo>
                <a:cubicBezTo>
                  <a:pt x="227692" y="3341611"/>
                  <a:pt x="347049" y="3083914"/>
                  <a:pt x="486668" y="2835581"/>
                </a:cubicBezTo>
                <a:cubicBezTo>
                  <a:pt x="676736" y="2497691"/>
                  <a:pt x="899048" y="2181095"/>
                  <a:pt x="1140836" y="1878442"/>
                </a:cubicBezTo>
                <a:cubicBezTo>
                  <a:pt x="1492243" y="1437311"/>
                  <a:pt x="1878074" y="1027633"/>
                  <a:pt x="2283959" y="636401"/>
                </a:cubicBezTo>
                <a:cubicBezTo>
                  <a:pt x="2480507" y="447118"/>
                  <a:pt x="2681614" y="263303"/>
                  <a:pt x="2889393" y="87483"/>
                </a:cubicBezTo>
                <a:lnTo>
                  <a:pt x="2971144" y="2108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021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9929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61995D-0DF1-4E05-86F9-8FDA2573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427" y="230315"/>
            <a:ext cx="6620744" cy="584775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D9C7A-5BAD-4769-A6FA-F5D17B27A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7427" y="843417"/>
            <a:ext cx="6620744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23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EF050-858F-E51B-E72C-7C791BFE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DAFDE8-0729-5554-B5D7-AA6D461F3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96" y="1825625"/>
            <a:ext cx="519211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92092F-ACDB-9B83-D3B2-91DA97995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843" y="1825625"/>
            <a:ext cx="519346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6358C8-7909-083A-D030-203F6E5B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875B5DDF-297D-46E9-80C1-6B2489DC9C27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AB692F-DEEA-AC3C-F609-C7115D30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76F07D-30F0-E9CA-9A64-DFA28E9B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35124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199086" y="0"/>
            <a:ext cx="49929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560FEA-821F-4038-85D3-E058A399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30315"/>
            <a:ext cx="6324600" cy="584775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95859B5-3F97-4723-B598-3A1EF77591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843417"/>
            <a:ext cx="6324599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536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</p:spTree>
    <p:extLst>
      <p:ext uri="{BB962C8B-B14F-4D97-AF65-F5344CB8AC3E}">
        <p14:creationId xmlns:p14="http://schemas.microsoft.com/office/powerpoint/2010/main" val="2855413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03AAD-640B-45D2-144B-E1245304EB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481" y="327612"/>
            <a:ext cx="9187167" cy="477837"/>
          </a:xfrm>
          <a:prstGeom prst="rect">
            <a:avLst/>
          </a:prstGeom>
        </p:spPr>
        <p:txBody>
          <a:bodyPr anchor="b"/>
          <a:lstStyle>
            <a:lvl1pPr algn="l">
              <a:defRPr sz="2032">
                <a:latin typeface="Century Gothic" panose="020B0502020202020204" pitchFamily="34" charset="0"/>
              </a:defRPr>
            </a:lvl1pPr>
          </a:lstStyle>
          <a:p>
            <a:r>
              <a:rPr lang="es-ES_tradnl" b="1">
                <a:solidFill>
                  <a:srgbClr val="D40D7F"/>
                </a:solidFill>
              </a:rPr>
              <a:t>Título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55EA8B-FA98-5323-8956-8AD45D5CB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00" y="1113184"/>
            <a:ext cx="11536973" cy="51782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93">
                <a:latin typeface="Century Gothic" panose="020B0502020202020204" pitchFamily="34" charset="0"/>
              </a:defRPr>
            </a:lvl1pPr>
            <a:lvl2pPr marL="387111" indent="0" algn="ctr">
              <a:buNone/>
              <a:defRPr sz="1693"/>
            </a:lvl2pPr>
            <a:lvl3pPr marL="774222" indent="0" algn="ctr">
              <a:buNone/>
              <a:defRPr sz="1524"/>
            </a:lvl3pPr>
            <a:lvl4pPr marL="1161334" indent="0" algn="ctr">
              <a:buNone/>
              <a:defRPr sz="1355"/>
            </a:lvl4pPr>
            <a:lvl5pPr marL="1548445" indent="0" algn="ctr">
              <a:buNone/>
              <a:defRPr sz="1355"/>
            </a:lvl5pPr>
            <a:lvl6pPr marL="1935556" indent="0" algn="ctr">
              <a:buNone/>
              <a:defRPr sz="1355"/>
            </a:lvl6pPr>
            <a:lvl7pPr marL="2322667" indent="0" algn="ctr">
              <a:buNone/>
              <a:defRPr sz="1355"/>
            </a:lvl7pPr>
            <a:lvl8pPr marL="2709779" indent="0" algn="ctr">
              <a:buNone/>
              <a:defRPr sz="1355"/>
            </a:lvl8pPr>
            <a:lvl9pPr marL="3096890" indent="0" algn="ctr">
              <a:buNone/>
              <a:defRPr sz="1355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5339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82E1E5-4842-AF35-FAE3-43325DD9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1F889-A6BC-1792-90B7-27C7CA8C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941A25-39DF-3E80-69AD-81EB7880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5FDA97C-E958-4E26-B11B-184E4B03207E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F1FBF-2207-4A45-315F-4B034DE0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74A4FE-6231-A0CE-92F4-3E4BA47E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39994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B5AE8-4EC9-67EB-E00E-D39C747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E18AAB-CC3C-A554-BBCF-2A0A1AC39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8A934B-A302-9910-2220-F6A03FB648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EA771D3-FFE6-429C-A590-32201302D8E5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AAF62F-5D04-8ACF-D8F9-DC1BE5B4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7B5C74-8D85-3720-357A-09B400A0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8970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03AAD-640B-45D2-144B-E1245304EB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481" y="327612"/>
            <a:ext cx="9187167" cy="477837"/>
          </a:xfrm>
          <a:prstGeom prst="rect">
            <a:avLst/>
          </a:prstGeom>
        </p:spPr>
        <p:txBody>
          <a:bodyPr anchor="b"/>
          <a:lstStyle>
            <a:lvl1pPr algn="l">
              <a:defRPr sz="2032">
                <a:latin typeface="Century Gothic" panose="020B0502020202020204" pitchFamily="34" charset="0"/>
              </a:defRPr>
            </a:lvl1pPr>
          </a:lstStyle>
          <a:p>
            <a:r>
              <a:rPr lang="es-ES_tradnl" b="1">
                <a:solidFill>
                  <a:srgbClr val="D40D7F"/>
                </a:solidFill>
              </a:rPr>
              <a:t>Título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55EA8B-FA98-5323-8956-8AD45D5CB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00" y="1113184"/>
            <a:ext cx="11536973" cy="51782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93">
                <a:latin typeface="Century Gothic" panose="020B0502020202020204" pitchFamily="34" charset="0"/>
              </a:defRPr>
            </a:lvl1pPr>
            <a:lvl2pPr marL="387111" indent="0" algn="ctr">
              <a:buNone/>
              <a:defRPr sz="1693"/>
            </a:lvl2pPr>
            <a:lvl3pPr marL="774222" indent="0" algn="ctr">
              <a:buNone/>
              <a:defRPr sz="1524"/>
            </a:lvl3pPr>
            <a:lvl4pPr marL="1161334" indent="0" algn="ctr">
              <a:buNone/>
              <a:defRPr sz="1355"/>
            </a:lvl4pPr>
            <a:lvl5pPr marL="1548445" indent="0" algn="ctr">
              <a:buNone/>
              <a:defRPr sz="1355"/>
            </a:lvl5pPr>
            <a:lvl6pPr marL="1935556" indent="0" algn="ctr">
              <a:buNone/>
              <a:defRPr sz="1355"/>
            </a:lvl6pPr>
            <a:lvl7pPr marL="2322667" indent="0" algn="ctr">
              <a:buNone/>
              <a:defRPr sz="1355"/>
            </a:lvl7pPr>
            <a:lvl8pPr marL="2709779" indent="0" algn="ctr">
              <a:buNone/>
              <a:defRPr sz="1355"/>
            </a:lvl8pPr>
            <a:lvl9pPr marL="3096890" indent="0" algn="ctr">
              <a:buNone/>
              <a:defRPr sz="1355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1731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82E1E5-4842-AF35-FAE3-43325DD9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1F889-A6BC-1792-90B7-27C7CA8C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941A25-39DF-3E80-69AD-81EB7880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6F7D6336-9FE3-4E2C-9FC2-674D9DCCEE04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F1FBF-2207-4A45-315F-4B034DE0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74A4FE-6231-A0CE-92F4-3E4BA47E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129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B5AE8-4EC9-67EB-E00E-D39C747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76" y="1709739"/>
            <a:ext cx="10515952" cy="2852737"/>
          </a:xfrm>
          <a:prstGeom prst="rect">
            <a:avLst/>
          </a:prstGeom>
        </p:spPr>
        <p:txBody>
          <a:bodyPr anchor="b"/>
          <a:lstStyle>
            <a:lvl1pPr>
              <a:defRPr sz="508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E18AAB-CC3C-A554-BBCF-2A0A1AC39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76" y="4589464"/>
            <a:ext cx="1051595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1pPr>
            <a:lvl2pPr marL="38711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222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334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4pPr>
            <a:lvl5pPr marL="1548445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5pPr>
            <a:lvl6pPr marL="1935556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6pPr>
            <a:lvl7pPr marL="2322667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7pPr>
            <a:lvl8pPr marL="2709779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8pPr>
            <a:lvl9pPr marL="3096890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8A934B-A302-9910-2220-F6A03FB648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0CA4C3A6-741C-40C2-B3FF-B63146D239A7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AAF62F-5D04-8ACF-D8F9-DC1BE5B4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7B5C74-8D85-3720-357A-09B400A0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F44F539C-659E-F54C-B17B-F4B601434F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446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9151A-38CB-7EA0-954A-5A3C50A2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40" y="365126"/>
            <a:ext cx="10515952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E5476C-C320-9329-56C9-8A4C3CC0C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41" y="1681163"/>
            <a:ext cx="515717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DB4543-B582-2BEB-B1FF-9E09891BB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41" y="2505075"/>
            <a:ext cx="515717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013DE08-4CEA-0737-0D2B-CDB96BE06F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39" y="1681163"/>
            <a:ext cx="518405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2" b="1"/>
            </a:lvl1pPr>
            <a:lvl2pPr marL="387111" indent="0">
              <a:buNone/>
              <a:defRPr sz="1693" b="1"/>
            </a:lvl2pPr>
            <a:lvl3pPr marL="774222" indent="0">
              <a:buNone/>
              <a:defRPr sz="1524" b="1"/>
            </a:lvl3pPr>
            <a:lvl4pPr marL="1161334" indent="0">
              <a:buNone/>
              <a:defRPr sz="1355" b="1"/>
            </a:lvl4pPr>
            <a:lvl5pPr marL="1548445" indent="0">
              <a:buNone/>
              <a:defRPr sz="1355" b="1"/>
            </a:lvl5pPr>
            <a:lvl6pPr marL="1935556" indent="0">
              <a:buNone/>
              <a:defRPr sz="1355" b="1"/>
            </a:lvl6pPr>
            <a:lvl7pPr marL="2322667" indent="0">
              <a:buNone/>
              <a:defRPr sz="1355" b="1"/>
            </a:lvl7pPr>
            <a:lvl8pPr marL="2709779" indent="0">
              <a:buNone/>
              <a:defRPr sz="1355" b="1"/>
            </a:lvl8pPr>
            <a:lvl9pPr marL="3096890" indent="0">
              <a:buNone/>
              <a:defRPr sz="1355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5A1738-935B-B769-871D-B2558555F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39" y="2505075"/>
            <a:ext cx="518405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B5E14E-663D-7760-0BDD-8CC97185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E6C07EEC-EBE8-42E4-9291-36D2648489EB}" type="datetime1">
              <a:rPr lang="en-US" smtClean="0"/>
              <a:t>5/27/2024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5DCEB2-43D7-8662-EDC1-D36D9573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7F14E1F-9A0D-E1BB-0524-C139C568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/>
          <a:lstStyle/>
          <a:p>
            <a:fld id="{D7A47CBE-437B-754E-B85F-560A5D0804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54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2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.pn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26" Type="http://schemas.openxmlformats.org/officeDocument/2006/relationships/tags" Target="../tags/tag15.xml"/><Relationship Id="rId3" Type="http://schemas.openxmlformats.org/officeDocument/2006/relationships/slideLayout" Target="../slideLayouts/slideLayout64.xml"/><Relationship Id="rId21" Type="http://schemas.openxmlformats.org/officeDocument/2006/relationships/tags" Target="../tags/tag10.xml"/><Relationship Id="rId7" Type="http://schemas.openxmlformats.org/officeDocument/2006/relationships/slideLayout" Target="../slideLayouts/slideLayout68.xml"/><Relationship Id="rId12" Type="http://schemas.openxmlformats.org/officeDocument/2006/relationships/tags" Target="../tags/tag1.xml"/><Relationship Id="rId17" Type="http://schemas.openxmlformats.org/officeDocument/2006/relationships/tags" Target="../tags/tag6.xml"/><Relationship Id="rId25" Type="http://schemas.openxmlformats.org/officeDocument/2006/relationships/tags" Target="../tags/tag14.xml"/><Relationship Id="rId2" Type="http://schemas.openxmlformats.org/officeDocument/2006/relationships/slideLayout" Target="../slideLayouts/slideLayout63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29" Type="http://schemas.openxmlformats.org/officeDocument/2006/relationships/tags" Target="../tags/tag18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8.xml"/><Relationship Id="rId24" Type="http://schemas.openxmlformats.org/officeDocument/2006/relationships/tags" Target="../tags/tag13.xml"/><Relationship Id="rId5" Type="http://schemas.openxmlformats.org/officeDocument/2006/relationships/slideLayout" Target="../slideLayouts/slideLayout66.xml"/><Relationship Id="rId15" Type="http://schemas.openxmlformats.org/officeDocument/2006/relationships/tags" Target="../tags/tag4.xml"/><Relationship Id="rId23" Type="http://schemas.openxmlformats.org/officeDocument/2006/relationships/tags" Target="../tags/tag12.xml"/><Relationship Id="rId28" Type="http://schemas.openxmlformats.org/officeDocument/2006/relationships/tags" Target="../tags/tag17.xml"/><Relationship Id="rId10" Type="http://schemas.openxmlformats.org/officeDocument/2006/relationships/slideLayout" Target="../slideLayouts/slideLayout71.xml"/><Relationship Id="rId19" Type="http://schemas.openxmlformats.org/officeDocument/2006/relationships/tags" Target="../tags/tag8.xml"/><Relationship Id="rId31" Type="http://schemas.openxmlformats.org/officeDocument/2006/relationships/image" Target="../media/image5.emf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ags" Target="../tags/tag3.xml"/><Relationship Id="rId22" Type="http://schemas.openxmlformats.org/officeDocument/2006/relationships/tags" Target="../tags/tag11.xml"/><Relationship Id="rId27" Type="http://schemas.openxmlformats.org/officeDocument/2006/relationships/tags" Target="../tags/tag16.xml"/><Relationship Id="rId30" Type="http://schemas.openxmlformats.org/officeDocument/2006/relationships/oleObject" Target="../embeddings/oleObject1.bin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9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694D3CB-1F6D-30B4-6BAE-2B627CADC0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9"/>
            <a:ext cx="12193087" cy="68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2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7DD4F3-9D62-6A6C-03CC-7BB6B29EFE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546"/>
            <a:ext cx="12196457" cy="68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5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86159F-0162-8173-5835-3F8FD536C2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CEBBF3-4096-E280-500B-7442CCCAC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6" y="365126"/>
            <a:ext cx="1051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970202-B584-9550-F990-E6048800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696" y="1825625"/>
            <a:ext cx="105146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990A05-7AA3-0EED-6C41-A6A26E725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696" y="6356351"/>
            <a:ext cx="2743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81C48-35E9-445D-BD89-21C0D19DB150}" type="datetime1">
              <a:rPr lang="en-US" smtClean="0"/>
              <a:t>5/27/2024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A50247-AF95-694B-6B3B-129FFD041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911" y="6356351"/>
            <a:ext cx="4114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58F33-14B3-BB8C-4F12-1B095677E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070" y="6356351"/>
            <a:ext cx="2743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30CA-2764-4E90-915E-1F44C2310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846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A1F2D55-5C88-9A9F-A093-5ECABCA25C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71" y="-36287"/>
            <a:ext cx="12187733" cy="69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A705B0C-F61A-B8BA-35DD-B087F5467B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" y="10991"/>
            <a:ext cx="12189688" cy="6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F02F5FC-AD5B-8308-5DB7-7FE3756F7B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" y="1749"/>
            <a:ext cx="12186284" cy="68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5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08CFADB-2C8C-7F5C-A3CC-78B7571300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9"/>
            <a:ext cx="12193087" cy="68573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30B7-7D68-492A-AD3B-668BF0F97F9C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9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987135972"/>
              </p:ext>
            </p:extLst>
          </p:nvPr>
        </p:nvGraphicFramePr>
        <p:xfrm>
          <a:off x="1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270" imgH="270" progId="TCLayout.ActiveDocument.1">
                  <p:embed/>
                </p:oleObj>
              </mc:Choice>
              <mc:Fallback>
                <p:oleObj name="think-cell Slide" r:id="rId3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3"/>
            </p:custDataLst>
          </p:nvPr>
        </p:nvSpPr>
        <p:spPr bwMode="auto">
          <a:xfrm>
            <a:off x="1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983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7" name="Slide Number"/>
          <p:cNvSpPr txBox="1">
            <a:spLocks/>
          </p:cNvSpPr>
          <p:nvPr userDrawn="1"/>
        </p:nvSpPr>
        <p:spPr bwMode="auto">
          <a:xfrm>
            <a:off x="11811320" y="6627914"/>
            <a:ext cx="15068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1000" b="0" baseline="0" smtClean="0">
                <a:solidFill>
                  <a:schemeClr val="tx1"/>
                </a:solidFill>
                <a:latin typeface="+mn-lt"/>
              </a:rPr>
              <a:pPr algn="r"/>
              <a:t>‹Nº›</a:t>
            </a:fld>
            <a:endParaRPr lang="en-US" sz="1000" b="0" baseline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230315"/>
            <a:ext cx="10820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6208" y="2935527"/>
            <a:ext cx="5853024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233256" y="9525"/>
            <a:ext cx="6637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cap="all" baseline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233256" y="607133"/>
            <a:ext cx="10287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 userDrawn="1"/>
        </p:nvGrpSpPr>
        <p:grpSpPr bwMode="auto">
          <a:xfrm>
            <a:off x="233256" y="6422205"/>
            <a:ext cx="11539643" cy="359597"/>
            <a:chOff x="119063" y="6278944"/>
            <a:chExt cx="8618537" cy="352439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278944"/>
              <a:ext cx="8618537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95250" indent="-95250">
                <a:defRPr/>
              </a:pPr>
              <a:r>
                <a:rPr lang="en-US" sz="1000" baseline="0">
                  <a:solidFill>
                    <a:schemeClr val="tx1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4" y="6480558"/>
              <a:ext cx="8251387" cy="1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85775" indent="-485775" defTabSz="913800">
                <a:tabLst>
                  <a:tab pos="609600" algn="l"/>
                </a:tabLst>
              </a:pPr>
              <a:r>
                <a:rPr lang="en-US" sz="1000" baseline="0">
                  <a:solidFill>
                    <a:schemeClr val="tx1"/>
                  </a:solidFill>
                  <a:latin typeface="+mn-lt"/>
                  <a:ea typeface="+mn-ea"/>
                </a:rPr>
                <a:t>SOURCE: Source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6" y="2350212"/>
            <a:ext cx="5853024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63" name="LegendBoxes" hidden="1"/>
          <p:cNvGrpSpPr>
            <a:grpSpLocks/>
          </p:cNvGrpSpPr>
          <p:nvPr userDrawn="1"/>
        </p:nvGrpSpPr>
        <p:grpSpPr bwMode="auto">
          <a:xfrm>
            <a:off x="9819959" y="304620"/>
            <a:ext cx="703263" cy="996951"/>
            <a:chOff x="4936" y="176"/>
            <a:chExt cx="443" cy="628"/>
          </a:xfrm>
        </p:grpSpPr>
        <p:sp>
          <p:nvSpPr>
            <p:cNvPr id="64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28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65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44">
                <a:latin typeface="+mn-lt"/>
              </a:endParaRPr>
            </a:p>
          </p:txBody>
        </p:sp>
        <p:sp>
          <p:nvSpPr>
            <p:cNvPr id="66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28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67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44">
                <a:latin typeface="+mn-lt"/>
              </a:endParaRPr>
            </a:p>
          </p:txBody>
        </p:sp>
        <p:sp>
          <p:nvSpPr>
            <p:cNvPr id="68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28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69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44">
                <a:latin typeface="+mn-lt"/>
              </a:endParaRPr>
            </a:p>
          </p:txBody>
        </p:sp>
        <p:sp>
          <p:nvSpPr>
            <p:cNvPr id="70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28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71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44">
                <a:latin typeface="+mn-lt"/>
              </a:endParaRPr>
            </a:p>
          </p:txBody>
        </p:sp>
      </p:grpSp>
      <p:grpSp>
        <p:nvGrpSpPr>
          <p:cNvPr id="72" name="LegendLines" hidden="1"/>
          <p:cNvGrpSpPr>
            <a:grpSpLocks/>
          </p:cNvGrpSpPr>
          <p:nvPr userDrawn="1"/>
        </p:nvGrpSpPr>
        <p:grpSpPr bwMode="auto">
          <a:xfrm>
            <a:off x="9511984" y="304620"/>
            <a:ext cx="1011238" cy="730251"/>
            <a:chOff x="4750" y="176"/>
            <a:chExt cx="637" cy="460"/>
          </a:xfrm>
        </p:grpSpPr>
        <p:sp>
          <p:nvSpPr>
            <p:cNvPr id="73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44">
                <a:latin typeface="+mn-lt"/>
              </a:endParaRPr>
            </a:p>
          </p:txBody>
        </p:sp>
        <p:sp>
          <p:nvSpPr>
            <p:cNvPr id="74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44">
                <a:latin typeface="+mn-lt"/>
              </a:endParaRPr>
            </a:p>
          </p:txBody>
        </p:sp>
        <p:sp>
          <p:nvSpPr>
            <p:cNvPr id="75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944">
                <a:latin typeface="+mn-lt"/>
              </a:endParaRPr>
            </a:p>
          </p:txBody>
        </p:sp>
        <p:sp>
          <p:nvSpPr>
            <p:cNvPr id="76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28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77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28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78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28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79" name="LegendMoons" hidden="1"/>
          <p:cNvGrpSpPr/>
          <p:nvPr userDrawn="1"/>
        </p:nvGrpSpPr>
        <p:grpSpPr bwMode="auto">
          <a:xfrm>
            <a:off x="9753502" y="304619"/>
            <a:ext cx="769720" cy="1306516"/>
            <a:chOff x="7875175" y="286625"/>
            <a:chExt cx="769720" cy="1306516"/>
          </a:xfrm>
        </p:grpSpPr>
        <p:grpSp>
          <p:nvGrpSpPr>
            <p:cNvPr id="80" name="MoonLegend2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7875175" y="560866"/>
              <a:ext cx="209550" cy="209551"/>
              <a:chOff x="1694" y="2044"/>
              <a:chExt cx="160" cy="160"/>
            </a:xfrm>
          </p:grpSpPr>
          <p:sp>
            <p:nvSpPr>
              <p:cNvPr id="98" name="Oval 41"/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  <p:sp>
            <p:nvSpPr>
              <p:cNvPr id="99" name="Arc 42"/>
              <p:cNvSpPr>
                <a:spLocks noChangeAspect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</p:grpSp>
        <p:grpSp>
          <p:nvGrpSpPr>
            <p:cNvPr id="81" name="MoonLegend4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7875175" y="1109348"/>
              <a:ext cx="209550" cy="209551"/>
              <a:chOff x="4495" y="1198"/>
              <a:chExt cx="160" cy="160"/>
            </a:xfrm>
          </p:grpSpPr>
          <p:sp>
            <p:nvSpPr>
              <p:cNvPr id="96" name="Oval 47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  <p:sp>
            <p:nvSpPr>
              <p:cNvPr id="97" name="Arc 48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</p:grpSp>
        <p:grpSp>
          <p:nvGrpSpPr>
            <p:cNvPr id="82" name="MoonLegend5"/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 bwMode="auto">
            <a:xfrm>
              <a:off x="7875175" y="1383590"/>
              <a:ext cx="209550" cy="209551"/>
              <a:chOff x="4495" y="1440"/>
              <a:chExt cx="160" cy="160"/>
            </a:xfrm>
          </p:grpSpPr>
          <p:sp>
            <p:nvSpPr>
              <p:cNvPr id="94" name="Oval 5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  <p:sp>
            <p:nvSpPr>
              <p:cNvPr id="95" name="Oval 5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</p:grpSp>
        <p:sp>
          <p:nvSpPr>
            <p:cNvPr id="83" name="Legend1"/>
            <p:cNvSpPr>
              <a:spLocks noChangeArrowheads="1"/>
            </p:cNvSpPr>
            <p:nvPr/>
          </p:nvSpPr>
          <p:spPr bwMode="auto">
            <a:xfrm>
              <a:off x="8195850" y="299325"/>
              <a:ext cx="44904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2"/>
            <p:cNvSpPr>
              <a:spLocks noChangeArrowheads="1"/>
            </p:cNvSpPr>
            <p:nvPr/>
          </p:nvSpPr>
          <p:spPr bwMode="auto">
            <a:xfrm>
              <a:off x="8195850" y="573963"/>
              <a:ext cx="44904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5" name="Legend3"/>
            <p:cNvSpPr>
              <a:spLocks noChangeArrowheads="1"/>
            </p:cNvSpPr>
            <p:nvPr/>
          </p:nvSpPr>
          <p:spPr bwMode="auto">
            <a:xfrm>
              <a:off x="8195850" y="848602"/>
              <a:ext cx="44904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6" name="Legend4"/>
            <p:cNvSpPr>
              <a:spLocks noChangeArrowheads="1"/>
            </p:cNvSpPr>
            <p:nvPr/>
          </p:nvSpPr>
          <p:spPr bwMode="auto">
            <a:xfrm>
              <a:off x="8195850" y="1120065"/>
              <a:ext cx="44904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7" name="Legend5"/>
            <p:cNvSpPr>
              <a:spLocks noChangeArrowheads="1"/>
            </p:cNvSpPr>
            <p:nvPr/>
          </p:nvSpPr>
          <p:spPr bwMode="auto">
            <a:xfrm>
              <a:off x="8195850" y="1396290"/>
              <a:ext cx="44904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8" name="MoonLegend3"/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 bwMode="auto">
            <a:xfrm>
              <a:off x="7875175" y="835107"/>
              <a:ext cx="209550" cy="209551"/>
              <a:chOff x="4495" y="1198"/>
              <a:chExt cx="160" cy="160"/>
            </a:xfrm>
          </p:grpSpPr>
          <p:sp>
            <p:nvSpPr>
              <p:cNvPr id="92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  <p:sp>
            <p:nvSpPr>
              <p:cNvPr id="93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</p:grpSp>
        <p:grpSp>
          <p:nvGrpSpPr>
            <p:cNvPr id="89" name="MoonLegend1"/>
            <p:cNvGrpSpPr>
              <a:grpSpLocks noChangeAspect="1"/>
            </p:cNvGrpSpPr>
            <p:nvPr userDrawn="1">
              <p:custDataLst>
                <p:tags r:id="rId19"/>
              </p:custDataLst>
            </p:nvPr>
          </p:nvGrpSpPr>
          <p:grpSpPr bwMode="auto">
            <a:xfrm>
              <a:off x="7875175" y="286625"/>
              <a:ext cx="209550" cy="209551"/>
              <a:chOff x="1694" y="2044"/>
              <a:chExt cx="160" cy="160"/>
            </a:xfrm>
          </p:grpSpPr>
          <p:sp>
            <p:nvSpPr>
              <p:cNvPr id="90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  <p:sp>
            <p:nvSpPr>
              <p:cNvPr id="91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944">
                  <a:latin typeface="+mn-lt"/>
                </a:endParaRPr>
              </a:p>
            </p:txBody>
          </p:sp>
        </p:grpSp>
      </p:grpSp>
      <p:grpSp>
        <p:nvGrpSpPr>
          <p:cNvPr id="100" name="McKSticker" hidden="1"/>
          <p:cNvGrpSpPr/>
          <p:nvPr userDrawn="1"/>
        </p:nvGrpSpPr>
        <p:grpSpPr bwMode="auto">
          <a:xfrm>
            <a:off x="9638787" y="304619"/>
            <a:ext cx="884435" cy="212366"/>
            <a:chOff x="7856340" y="285750"/>
            <a:chExt cx="884435" cy="212366"/>
          </a:xfrm>
        </p:grpSpPr>
        <p:sp>
          <p:nvSpPr>
            <p:cNvPr id="101" name="StickerRectangle"/>
            <p:cNvSpPr>
              <a:spLocks noChangeArrowheads="1"/>
            </p:cNvSpPr>
            <p:nvPr/>
          </p:nvSpPr>
          <p:spPr bwMode="auto">
            <a:xfrm>
              <a:off x="7856340" y="285750"/>
              <a:ext cx="884435" cy="2123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619">
                <a:buClr>
                  <a:schemeClr val="tx2"/>
                </a:buClr>
              </a:pPr>
              <a:r>
                <a:rPr lang="en-US" sz="120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02" name="AutoShape 31"/>
            <p:cNvCxnSpPr>
              <a:cxnSpLocks noChangeShapeType="1"/>
              <a:stCxn id="101" idx="2"/>
              <a:endCxn id="101" idx="4"/>
            </p:cNvCxnSpPr>
            <p:nvPr/>
          </p:nvCxnSpPr>
          <p:spPr bwMode="auto">
            <a:xfrm>
              <a:off x="7856340" y="285750"/>
              <a:ext cx="0" cy="21236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AutoShape 32"/>
            <p:cNvCxnSpPr>
              <a:cxnSpLocks noChangeShapeType="1"/>
              <a:stCxn id="101" idx="4"/>
              <a:endCxn id="101" idx="6"/>
            </p:cNvCxnSpPr>
            <p:nvPr/>
          </p:nvCxnSpPr>
          <p:spPr bwMode="auto">
            <a:xfrm>
              <a:off x="7856340" y="498116"/>
              <a:ext cx="884435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Moon" hidden="1"/>
          <p:cNvGrpSpPr/>
          <p:nvPr userDrawn="1">
            <p:custDataLst>
              <p:tags r:id="rId14"/>
            </p:custDataLst>
          </p:nvPr>
        </p:nvGrpSpPr>
        <p:grpSpPr>
          <a:xfrm>
            <a:off x="8515925" y="1214424"/>
            <a:ext cx="254000" cy="254000"/>
            <a:chOff x="762000" y="1270000"/>
            <a:chExt cx="254000" cy="254000"/>
          </a:xfrm>
        </p:grpSpPr>
        <p:sp>
          <p:nvSpPr>
            <p:cNvPr id="106" name="Oval 105"/>
            <p:cNvSpPr/>
            <p:nvPr/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44" err="1">
                <a:solidFill>
                  <a:schemeClr val="tx1"/>
                </a:solidFill>
              </a:endParaRPr>
            </a:p>
          </p:txBody>
        </p:sp>
        <p:sp>
          <p:nvSpPr>
            <p:cNvPr id="109" name="Arc 108"/>
            <p:cNvSpPr/>
            <p:nvPr/>
          </p:nvSpPr>
          <p:spPr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944"/>
            </a:p>
          </p:txBody>
        </p:sp>
      </p:grpSp>
    </p:spTree>
    <p:extLst>
      <p:ext uri="{BB962C8B-B14F-4D97-AF65-F5344CB8AC3E}">
        <p14:creationId xmlns:p14="http://schemas.microsoft.com/office/powerpoint/2010/main" val="41858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</p:sldLayoutIdLst>
  <p:hf sldNum="0" hdr="0" ftr="0" dt="0"/>
  <p:txStyles>
    <p:titleStyle>
      <a:lvl1pPr algn="l" defTabSz="913800" rtl="0" eaLnBrk="1" fontAlgn="base" hangingPunct="1">
        <a:spcBef>
          <a:spcPct val="0"/>
        </a:spcBef>
        <a:spcAft>
          <a:spcPct val="0"/>
        </a:spcAft>
        <a:tabLst>
          <a:tab pos="275436" algn="l"/>
        </a:tabLst>
        <a:defRPr lang="en-US" sz="3200" b="1" kern="0" baseline="0" noProof="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2pPr>
      <a:lvl3pPr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3pPr>
      <a:lvl4pPr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4pPr>
      <a:lvl5pPr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5pPr>
      <a:lvl6pPr marL="466621"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6pPr>
      <a:lvl7pPr marL="933242"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7pPr>
      <a:lvl8pPr marL="1399863"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8pPr>
      <a:lvl9pPr marL="1866485" algn="l" defTabSz="913800" rtl="0" eaLnBrk="1" fontAlgn="base" hangingPunct="1">
        <a:spcBef>
          <a:spcPct val="0"/>
        </a:spcBef>
        <a:spcAft>
          <a:spcPct val="0"/>
        </a:spcAft>
        <a:defRPr sz="194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2082" indent="-196046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7337" indent="-267335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2832" indent="-158781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0033" indent="-128054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259" indent="-132858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259" indent="-132858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259" indent="-132858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259" indent="-132858" algn="l" defTabSz="9138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1pPr>
      <a:lvl2pPr marL="466621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2pPr>
      <a:lvl3pPr marL="933242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3pPr>
      <a:lvl4pPr marL="1399863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4pPr>
      <a:lvl5pPr marL="1866485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5pPr>
      <a:lvl6pPr marL="2333106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6pPr>
      <a:lvl7pPr marL="2799727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7pPr>
      <a:lvl8pPr marL="3266348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8pPr>
      <a:lvl9pPr marL="3732969" algn="l" defTabSz="933242" rtl="0" eaLnBrk="1" latinLnBrk="0" hangingPunct="1">
        <a:defRPr sz="18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6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7DD4F3-9D62-6A6C-03CC-7BB6B29EFE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546"/>
            <a:ext cx="12196457" cy="68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</p:sldLayoutIdLst>
  <p:hf sldNum="0" hdr="0" ftr="0" dt="0"/>
  <p:txStyles>
    <p:titleStyle>
      <a:lvl1pPr algn="l" defTabSz="774222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56" indent="-193556" algn="l" defTabSz="774222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1" kern="1200">
          <a:solidFill>
            <a:schemeClr val="tx1"/>
          </a:solidFill>
          <a:latin typeface="+mn-lt"/>
          <a:ea typeface="+mn-ea"/>
          <a:cs typeface="+mn-cs"/>
        </a:defRPr>
      </a:lvl1pPr>
      <a:lvl2pPr marL="580667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778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889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2001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9112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6223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3334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90446" indent="-193556" algn="l" defTabSz="774222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11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222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334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445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556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667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779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890" algn="l" defTabSz="774222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chart" Target="../charts/char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10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7.png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chart" Target="../charts/char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B9EC5-2ED3-7876-132E-7B453A924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4">
            <a:extLst>
              <a:ext uri="{FF2B5EF4-FFF2-40B4-BE49-F238E27FC236}">
                <a16:creationId xmlns:a16="http://schemas.microsoft.com/office/drawing/2014/main" id="{48AF86AE-24A7-2B66-04E4-654333A82F9C}"/>
              </a:ext>
            </a:extLst>
          </p:cNvPr>
          <p:cNvSpPr txBox="1">
            <a:spLocks/>
          </p:cNvSpPr>
          <p:nvPr/>
        </p:nvSpPr>
        <p:spPr>
          <a:xfrm>
            <a:off x="142240" y="3002280"/>
            <a:ext cx="8823489" cy="2579294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709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Proceso Electoral Federal y Procesos Electorales Locales 2023-2024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2709" b="1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2709" b="1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709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Voto de las y los Mexicanos Residentes en el Extranjero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2709" b="1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2709" b="1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709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Envío del Paquete Electoral Postal y Retorno del Sobre Postal Voto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(Corte: </a:t>
            </a:r>
            <a:r>
              <a:rPr lang="es-MX" sz="27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24-Mayo-2024</a:t>
            </a: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lang="es-MX" sz="27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23:59</a:t>
            </a: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Horas)</a:t>
            </a:r>
            <a:endParaRPr kumimoji="0" lang="es-ES_tradnl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77422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01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r" defTabSz="77422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01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r" defTabSz="774222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01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920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MX" sz="2000" dirty="0">
                <a:solidFill>
                  <a:srgbClr val="D5007F"/>
                </a:solidFill>
                <a:cs typeface="Arial" panose="020B0604020202020204" pitchFamily="34" charset="0"/>
              </a:rPr>
              <a:t>7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PEP enviados a través del servicio de mensajería LNERE (Adenda) </a:t>
            </a:r>
            <a:r>
              <a:rPr lang="es-MX" sz="2000" dirty="0">
                <a:solidFill>
                  <a:srgbClr val="D5007F"/>
                </a:solidFill>
                <a:cs typeface="Arial" panose="020B0604020202020204" pitchFamily="34" charset="0"/>
              </a:rPr>
              <a:t>– Top 10 países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D5007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432A6F9E-8CBF-D9DC-81D0-D2E063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CA69B-72F6-36B1-F07D-250E71E2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E3F8FE0-18CA-7B70-11C2-557DA87A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609763"/>
              </p:ext>
            </p:extLst>
          </p:nvPr>
        </p:nvGraphicFramePr>
        <p:xfrm>
          <a:off x="543349" y="936574"/>
          <a:ext cx="4280611" cy="2284146"/>
        </p:xfrm>
        <a:graphic>
          <a:graphicData uri="http://schemas.openxmlformats.org/drawingml/2006/table">
            <a:tbl>
              <a:tblPr/>
              <a:tblGrid>
                <a:gridCol w="525012">
                  <a:extLst>
                    <a:ext uri="{9D8B030D-6E8A-4147-A177-3AD203B41FA5}">
                      <a16:colId xmlns:a16="http://schemas.microsoft.com/office/drawing/2014/main" val="3660262839"/>
                    </a:ext>
                  </a:extLst>
                </a:gridCol>
                <a:gridCol w="2040599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1715000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105588"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PAÍSES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noProof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 PEP ENVIADOS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20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Estados Unidos de América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2,161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España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Alemania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Canadá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Francia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Reino Unido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Italia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Suiza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Países Bajos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Irlanda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</a:tbl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9907620-98C8-8E27-1FD3-6C7DB9E4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40199" y="6352941"/>
            <a:ext cx="1418634" cy="259077"/>
          </a:xfrm>
        </p:spPr>
        <p:txBody>
          <a:bodyPr/>
          <a:lstStyle/>
          <a:p>
            <a:pPr algn="r"/>
            <a:r>
              <a:rPr lang="en-US"/>
              <a:t>10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86A34AF-39B9-9D15-38E8-857B12F73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125240"/>
              </p:ext>
            </p:extLst>
          </p:nvPr>
        </p:nvGraphicFramePr>
        <p:xfrm>
          <a:off x="4823960" y="1698505"/>
          <a:ext cx="7089873" cy="3771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75D8E46-4E8D-998B-29B6-EB7A78A56BA7}"/>
              </a:ext>
            </a:extLst>
          </p:cNvPr>
          <p:cNvSpPr txBox="1"/>
          <p:nvPr/>
        </p:nvSpPr>
        <p:spPr>
          <a:xfrm>
            <a:off x="10837396" y="1817037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2,161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24FE-421C-676B-E75E-AA769767B830}"/>
              </a:ext>
            </a:extLst>
          </p:cNvPr>
          <p:cNvSpPr txBox="1"/>
          <p:nvPr/>
        </p:nvSpPr>
        <p:spPr>
          <a:xfrm>
            <a:off x="6537510" y="4136633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31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1779A5-DB0D-359B-5AE4-B148F03EE349}"/>
              </a:ext>
            </a:extLst>
          </p:cNvPr>
          <p:cNvSpPr txBox="1"/>
          <p:nvPr/>
        </p:nvSpPr>
        <p:spPr>
          <a:xfrm>
            <a:off x="6588372" y="3820502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54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B84711-40DC-4040-9726-B60BB5B0414F}"/>
              </a:ext>
            </a:extLst>
          </p:cNvPr>
          <p:cNvSpPr txBox="1"/>
          <p:nvPr/>
        </p:nvSpPr>
        <p:spPr>
          <a:xfrm>
            <a:off x="6588372" y="3493946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56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F9E4196-FCB8-6E5F-72E1-C665B9D78902}"/>
              </a:ext>
            </a:extLst>
          </p:cNvPr>
          <p:cNvSpPr txBox="1"/>
          <p:nvPr/>
        </p:nvSpPr>
        <p:spPr>
          <a:xfrm>
            <a:off x="6665271" y="3167390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82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E6BBEDC-8E56-E631-FE73-845DA76587FC}"/>
              </a:ext>
            </a:extLst>
          </p:cNvPr>
          <p:cNvSpPr txBox="1"/>
          <p:nvPr/>
        </p:nvSpPr>
        <p:spPr>
          <a:xfrm>
            <a:off x="6805155" y="2834508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149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D148773-429C-3853-2F17-2D53612118B0}"/>
              </a:ext>
            </a:extLst>
          </p:cNvPr>
          <p:cNvSpPr txBox="1"/>
          <p:nvPr/>
        </p:nvSpPr>
        <p:spPr>
          <a:xfrm>
            <a:off x="6819069" y="2523964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150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9B5C47-C726-5005-D2CA-C8ABD2C7567B}"/>
              </a:ext>
            </a:extLst>
          </p:cNvPr>
          <p:cNvSpPr txBox="1"/>
          <p:nvPr/>
        </p:nvSpPr>
        <p:spPr>
          <a:xfrm>
            <a:off x="7050922" y="2182505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275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3447852-D025-3FBE-F7E7-6FB76B3334FD}"/>
              </a:ext>
            </a:extLst>
          </p:cNvPr>
          <p:cNvSpPr txBox="1"/>
          <p:nvPr/>
        </p:nvSpPr>
        <p:spPr>
          <a:xfrm>
            <a:off x="6508350" y="4482927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1D37187-BE42-6ACA-D067-94CC988CBDB2}"/>
              </a:ext>
            </a:extLst>
          </p:cNvPr>
          <p:cNvSpPr txBox="1"/>
          <p:nvPr/>
        </p:nvSpPr>
        <p:spPr>
          <a:xfrm>
            <a:off x="6508350" y="4829222"/>
            <a:ext cx="621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16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F9855E-E25E-13EC-0F3F-E3BF922CD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49" y="3519342"/>
            <a:ext cx="4280611" cy="29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6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200" dirty="0">
                <a:solidFill>
                  <a:srgbClr val="D5007F"/>
                </a:solidFill>
                <a:cs typeface="Arial" panose="020B0604020202020204" pitchFamily="34" charset="0"/>
              </a:rPr>
              <a:t>7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PEP enviados a través del servicio de mensajería LNERE (</a:t>
            </a:r>
            <a:r>
              <a:rPr lang="es-MX" sz="2200" dirty="0">
                <a:solidFill>
                  <a:srgbClr val="D5007F"/>
                </a:solidFill>
                <a:cs typeface="Arial" panose="020B0604020202020204" pitchFamily="34" charset="0"/>
              </a:rPr>
              <a:t>JDC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4BAFF645-0B13-3309-CD20-555DAC53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432A6F9E-8CBF-D9DC-81D0-D2E063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CA69B-72F6-36B1-F07D-250E71E2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7918417-D949-B87D-AEF5-17C84EE95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314990"/>
              </p:ext>
            </p:extLst>
          </p:nvPr>
        </p:nvGraphicFramePr>
        <p:xfrm>
          <a:off x="686950" y="757538"/>
          <a:ext cx="5259765" cy="5822370"/>
        </p:xfrm>
        <a:graphic>
          <a:graphicData uri="http://schemas.openxmlformats.org/drawingml/2006/table">
            <a:tbl>
              <a:tblPr/>
              <a:tblGrid>
                <a:gridCol w="1719294">
                  <a:extLst>
                    <a:ext uri="{9D8B030D-6E8A-4147-A177-3AD203B41FA5}">
                      <a16:colId xmlns:a16="http://schemas.microsoft.com/office/drawing/2014/main" val="3481832335"/>
                    </a:ext>
                  </a:extLst>
                </a:gridCol>
                <a:gridCol w="789601">
                  <a:extLst>
                    <a:ext uri="{9D8B030D-6E8A-4147-A177-3AD203B41FA5}">
                      <a16:colId xmlns:a16="http://schemas.microsoft.com/office/drawing/2014/main" val="2784809265"/>
                    </a:ext>
                  </a:extLst>
                </a:gridCol>
                <a:gridCol w="241975">
                  <a:extLst>
                    <a:ext uri="{9D8B030D-6E8A-4147-A177-3AD203B41FA5}">
                      <a16:colId xmlns:a16="http://schemas.microsoft.com/office/drawing/2014/main" val="3836894902"/>
                    </a:ext>
                  </a:extLst>
                </a:gridCol>
                <a:gridCol w="1719294">
                  <a:extLst>
                    <a:ext uri="{9D8B030D-6E8A-4147-A177-3AD203B41FA5}">
                      <a16:colId xmlns:a16="http://schemas.microsoft.com/office/drawing/2014/main" val="1070996343"/>
                    </a:ext>
                  </a:extLst>
                </a:gridCol>
                <a:gridCol w="789601">
                  <a:extLst>
                    <a:ext uri="{9D8B030D-6E8A-4147-A177-3AD203B41FA5}">
                      <a16:colId xmlns:a16="http://schemas.microsoft.com/office/drawing/2014/main" val="679047662"/>
                    </a:ext>
                  </a:extLst>
                </a:gridCol>
              </a:tblGrid>
              <a:tr h="293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815927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505736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587431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536447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446065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690619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685787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89817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799058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25457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511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590143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31766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262976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363044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334853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802847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113582"/>
                  </a:ext>
                </a:extLst>
              </a:tr>
              <a:tr h="30717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8" marR="5888" marT="58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630388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2F05F9B-FF8B-D16F-A803-311210320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035626"/>
              </p:ext>
            </p:extLst>
          </p:nvPr>
        </p:nvGraphicFramePr>
        <p:xfrm>
          <a:off x="6321851" y="757538"/>
          <a:ext cx="5562600" cy="1059180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1153689367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332683394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680178478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5708645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por enviar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Enviados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pendientes de enviar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691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24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9152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40027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38593FA-E648-D756-6A9E-111FF4BC6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146708"/>
              </p:ext>
            </p:extLst>
          </p:nvPr>
        </p:nvGraphicFramePr>
        <p:xfrm>
          <a:off x="7508318" y="3031348"/>
          <a:ext cx="3241198" cy="2194552"/>
        </p:xfrm>
        <a:graphic>
          <a:graphicData uri="http://schemas.openxmlformats.org/drawingml/2006/table">
            <a:tbl>
              <a:tblPr/>
              <a:tblGrid>
                <a:gridCol w="2265838">
                  <a:extLst>
                    <a:ext uri="{9D8B030D-6E8A-4147-A177-3AD203B41FA5}">
                      <a16:colId xmlns:a16="http://schemas.microsoft.com/office/drawing/2014/main" val="4048438474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780744337"/>
                    </a:ext>
                  </a:extLst>
                </a:gridCol>
              </a:tblGrid>
              <a:tr h="518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Países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Total de registros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8255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China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74764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Emiratos Árabes Unidos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206226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España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72847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Estados Unidos de América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1469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Francia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01538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Israel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088129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Reino Unido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921348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2C8CEC9-BBD0-60F4-3098-B228A6A59946}"/>
              </a:ext>
            </a:extLst>
          </p:cNvPr>
          <p:cNvSpPr txBox="1"/>
          <p:nvPr/>
        </p:nvSpPr>
        <p:spPr>
          <a:xfrm>
            <a:off x="7624583" y="2290562"/>
            <a:ext cx="3301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D5007F"/>
                </a:solidFill>
              </a:rPr>
              <a:t>Países envío PEP (JDC) </a:t>
            </a:r>
            <a:endParaRPr lang="es-MX" sz="1800" b="1" dirty="0">
              <a:solidFill>
                <a:srgbClr val="D500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7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8. PEP entregados a la ciudadanía en el extranjero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EDC17D-8865-55AB-C5BB-5FA2B83B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4E57EFF-060C-94AA-20BB-09C7D3AEF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340042"/>
              </p:ext>
            </p:extLst>
          </p:nvPr>
        </p:nvGraphicFramePr>
        <p:xfrm>
          <a:off x="686950" y="867107"/>
          <a:ext cx="2517696" cy="5671805"/>
        </p:xfrm>
        <a:graphic>
          <a:graphicData uri="http://schemas.openxmlformats.org/drawingml/2006/table">
            <a:tbl>
              <a:tblPr/>
              <a:tblGrid>
                <a:gridCol w="1725325">
                  <a:extLst>
                    <a:ext uri="{9D8B030D-6E8A-4147-A177-3AD203B41FA5}">
                      <a16:colId xmlns:a16="http://schemas.microsoft.com/office/drawing/2014/main" val="1876026149"/>
                    </a:ext>
                  </a:extLst>
                </a:gridCol>
                <a:gridCol w="792371">
                  <a:extLst>
                    <a:ext uri="{9D8B030D-6E8A-4147-A177-3AD203B41FA5}">
                      <a16:colId xmlns:a16="http://schemas.microsoft.com/office/drawing/2014/main" val="1346355167"/>
                    </a:ext>
                  </a:extLst>
                </a:gridCol>
              </a:tblGrid>
              <a:tr h="2839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16548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498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03645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869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81268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075747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22579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890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89652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344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30499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632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012128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1,777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93014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7,968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89074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1,153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482661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3,464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15392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2,688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23037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1,243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11005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5,246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445112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2,419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34646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4,601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089461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33,957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82693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504549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4FC7660-03DF-5161-04C8-843207BC8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932680"/>
              </p:ext>
            </p:extLst>
          </p:nvPr>
        </p:nvGraphicFramePr>
        <p:xfrm>
          <a:off x="3484890" y="867107"/>
          <a:ext cx="2517696" cy="5671805"/>
        </p:xfrm>
        <a:graphic>
          <a:graphicData uri="http://schemas.openxmlformats.org/drawingml/2006/table">
            <a:tbl>
              <a:tblPr/>
              <a:tblGrid>
                <a:gridCol w="1725325">
                  <a:extLst>
                    <a:ext uri="{9D8B030D-6E8A-4147-A177-3AD203B41FA5}">
                      <a16:colId xmlns:a16="http://schemas.microsoft.com/office/drawing/2014/main" val="4139117551"/>
                    </a:ext>
                  </a:extLst>
                </a:gridCol>
                <a:gridCol w="792371">
                  <a:extLst>
                    <a:ext uri="{9D8B030D-6E8A-4147-A177-3AD203B41FA5}">
                      <a16:colId xmlns:a16="http://schemas.microsoft.com/office/drawing/2014/main" val="1722537717"/>
                    </a:ext>
                  </a:extLst>
                </a:gridCol>
              </a:tblGrid>
              <a:tr h="2839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01480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880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94826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660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83321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1,405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81233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2,489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333522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3,107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27426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648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87879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164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15213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1,248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60638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914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47153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730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74096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270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40503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1,289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1618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407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47061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2,137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46792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292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795978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1,488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423871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18,128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49506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52,085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445705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4D1A51D5-BEAE-1B7B-7000-9F65AF821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11760"/>
              </p:ext>
            </p:extLst>
          </p:nvPr>
        </p:nvGraphicFramePr>
        <p:xfrm>
          <a:off x="6282831" y="867106"/>
          <a:ext cx="5562600" cy="3989726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78045398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383708688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4291187851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5426572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Enviados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Entregados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pendientes de entregar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216423"/>
                  </a:ext>
                </a:extLst>
              </a:tr>
              <a:tr h="203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24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14,142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3,496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10,646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556374"/>
                  </a:ext>
                </a:extLst>
              </a:tr>
              <a:tr h="1845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25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24,764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11,776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12,988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223116"/>
                  </a:ext>
                </a:extLst>
              </a:tr>
              <a:tr h="1786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26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37,382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16,482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20,900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26262"/>
                  </a:ext>
                </a:extLst>
              </a:tr>
              <a:tr h="181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29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47,040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33,556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13,484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514799"/>
                  </a:ext>
                </a:extLst>
              </a:tr>
              <a:tr h="1751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30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47,154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34,929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12,225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4666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02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49,771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45,008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4,763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391735"/>
                  </a:ext>
                </a:extLst>
              </a:tr>
              <a:tr h="191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03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52,090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47,550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4,540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143145"/>
                  </a:ext>
                </a:extLst>
              </a:tr>
              <a:tr h="1776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06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53,066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48,157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4,909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493816"/>
                  </a:ext>
                </a:extLst>
              </a:tr>
              <a:tr h="2199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07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53,066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51,195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1,871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968304"/>
                  </a:ext>
                </a:extLst>
              </a:tr>
              <a:tr h="2199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09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51,580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1,486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08389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10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51,710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1,358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885477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13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51,739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1,329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25124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14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51,888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947532"/>
                  </a:ext>
                </a:extLst>
              </a:tr>
              <a:tr h="152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17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51,993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1,075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847485"/>
                  </a:ext>
                </a:extLst>
              </a:tr>
              <a:tr h="1685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20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52,003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1,066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101091"/>
                  </a:ext>
                </a:extLst>
              </a:tr>
              <a:tr h="153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21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52,047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1,022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320819"/>
                  </a:ext>
                </a:extLst>
              </a:tr>
              <a:tr h="1035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22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52,059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1,010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873238"/>
                  </a:ext>
                </a:extLst>
              </a:tr>
              <a:tr h="676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24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53,069</a:t>
                      </a:r>
                    </a:p>
                  </a:txBody>
                  <a:tcPr marL="5412" marR="5412" marT="54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52,085</a:t>
                      </a:r>
                    </a:p>
                  </a:txBody>
                  <a:tcPr marL="5412" marR="5412" marT="54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984</a:t>
                      </a:r>
                    </a:p>
                  </a:txBody>
                  <a:tcPr marL="5412" marR="5412" marT="54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717643"/>
                  </a:ext>
                </a:extLst>
              </a:tr>
            </a:tbl>
          </a:graphicData>
        </a:graphic>
      </p:graphicFrame>
      <p:sp>
        <p:nvSpPr>
          <p:cNvPr id="5" name="CuadroTexto 1">
            <a:extLst>
              <a:ext uri="{FF2B5EF4-FFF2-40B4-BE49-F238E27FC236}">
                <a16:creationId xmlns:a16="http://schemas.microsoft.com/office/drawing/2014/main" id="{1B33BA88-4AC2-0F04-30F7-FD6F4BC6C079}"/>
              </a:ext>
            </a:extLst>
          </p:cNvPr>
          <p:cNvSpPr txBox="1"/>
          <p:nvPr/>
        </p:nvSpPr>
        <p:spPr>
          <a:xfrm>
            <a:off x="7605663" y="4775958"/>
            <a:ext cx="2916936" cy="29456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D5007F"/>
                </a:solidFill>
              </a:rPr>
              <a:t>Avance de entrega del </a:t>
            </a:r>
            <a:r>
              <a:rPr lang="es-MX" sz="1800" b="1" dirty="0">
                <a:solidFill>
                  <a:srgbClr val="D5007F"/>
                </a:solidFill>
              </a:rPr>
              <a:t>PEP</a:t>
            </a:r>
            <a:endParaRPr lang="es-MX" sz="1600" b="1" dirty="0">
              <a:solidFill>
                <a:srgbClr val="D5007F"/>
              </a:solidFill>
            </a:endParaRPr>
          </a:p>
        </p:txBody>
      </p:sp>
      <p:sp>
        <p:nvSpPr>
          <p:cNvPr id="17" name="CuadroTexto 4">
            <a:extLst>
              <a:ext uri="{FF2B5EF4-FFF2-40B4-BE49-F238E27FC236}">
                <a16:creationId xmlns:a16="http://schemas.microsoft.com/office/drawing/2014/main" id="{46BCEC4C-7970-7AE7-E0A0-4D54D4CAFA27}"/>
              </a:ext>
            </a:extLst>
          </p:cNvPr>
          <p:cNvSpPr txBox="1"/>
          <p:nvPr/>
        </p:nvSpPr>
        <p:spPr>
          <a:xfrm>
            <a:off x="8109842" y="5065955"/>
            <a:ext cx="139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rgbClr val="FF4B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Pendientes de entrega 1.85%</a:t>
            </a:r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8D7C9AFB-D975-EA45-81E7-43D73D06B393}"/>
              </a:ext>
            </a:extLst>
          </p:cNvPr>
          <p:cNvSpPr txBox="1"/>
          <p:nvPr/>
        </p:nvSpPr>
        <p:spPr>
          <a:xfrm>
            <a:off x="8368413" y="5913348"/>
            <a:ext cx="1776401" cy="28518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chemeClr val="bg1"/>
                </a:solidFill>
              </a:rPr>
              <a:t>Entregados 98.1% 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5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890767"/>
              </p:ext>
            </p:extLst>
          </p:nvPr>
        </p:nvGraphicFramePr>
        <p:xfrm>
          <a:off x="7260459" y="5156820"/>
          <a:ext cx="3434080" cy="179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0966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D5007F"/>
                </a:solidFill>
                <a:cs typeface="Arial" panose="020B0604020202020204" pitchFamily="34" charset="0"/>
              </a:rPr>
              <a:t>8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PEP entregados a la ciudadanía en el extranjero – Top 10 países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E266E26-CCA6-0B20-9F7F-AE87FC591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607332"/>
              </p:ext>
            </p:extLst>
          </p:nvPr>
        </p:nvGraphicFramePr>
        <p:xfrm>
          <a:off x="543349" y="936574"/>
          <a:ext cx="4280611" cy="2243892"/>
        </p:xfrm>
        <a:graphic>
          <a:graphicData uri="http://schemas.openxmlformats.org/drawingml/2006/table">
            <a:tbl>
              <a:tblPr/>
              <a:tblGrid>
                <a:gridCol w="421851">
                  <a:extLst>
                    <a:ext uri="{9D8B030D-6E8A-4147-A177-3AD203B41FA5}">
                      <a16:colId xmlns:a16="http://schemas.microsoft.com/office/drawing/2014/main" val="3660262839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1796280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105588"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PAÍSES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noProof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 PEP ENTREGADOS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20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Estados Unidos de América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45,546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Canadá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1,619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Alemania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1,104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España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1934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Reino Unido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Francia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Países Bajos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Suiza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Italia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Australia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</a:tbl>
          </a:graphicData>
        </a:graphic>
      </p:graphicFrame>
      <p:pic>
        <p:nvPicPr>
          <p:cNvPr id="20" name="Imagen 19">
            <a:extLst>
              <a:ext uri="{FF2B5EF4-FFF2-40B4-BE49-F238E27FC236}">
                <a16:creationId xmlns:a16="http://schemas.microsoft.com/office/drawing/2014/main" id="{21B36EFA-2240-F580-7F37-B58EDC20C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48" y="3584064"/>
            <a:ext cx="4280611" cy="2838294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A58721-F68F-7543-3BC0-4FDFA0E0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07763" y="6357044"/>
            <a:ext cx="2033527" cy="263642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D37FCB-DCB8-2BF1-E734-E5FD2F49855D}"/>
              </a:ext>
            </a:extLst>
          </p:cNvPr>
          <p:cNvSpPr txBox="1"/>
          <p:nvPr/>
        </p:nvSpPr>
        <p:spPr>
          <a:xfrm>
            <a:off x="11118919" y="1927715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45,546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4D4B67-216C-D429-165C-35099A4913D8}"/>
              </a:ext>
            </a:extLst>
          </p:cNvPr>
          <p:cNvSpPr txBox="1"/>
          <p:nvPr/>
        </p:nvSpPr>
        <p:spPr>
          <a:xfrm>
            <a:off x="6625347" y="2541403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1,104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B30F67-E3BF-4155-1C86-9ADE20CDF3D0}"/>
              </a:ext>
            </a:extLst>
          </p:cNvPr>
          <p:cNvSpPr txBox="1"/>
          <p:nvPr/>
        </p:nvSpPr>
        <p:spPr>
          <a:xfrm>
            <a:off x="6654804" y="2233041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1,619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47048CB-C033-CF78-214B-391371998A78}"/>
              </a:ext>
            </a:extLst>
          </p:cNvPr>
          <p:cNvSpPr txBox="1"/>
          <p:nvPr/>
        </p:nvSpPr>
        <p:spPr>
          <a:xfrm>
            <a:off x="6482676" y="4790131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103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9AC7AF4-B0F4-631E-2E48-C52616B152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869079"/>
              </p:ext>
            </p:extLst>
          </p:nvPr>
        </p:nvGraphicFramePr>
        <p:xfrm>
          <a:off x="4823959" y="1750098"/>
          <a:ext cx="7008198" cy="366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FCD1CC4-23D4-FD56-C99F-BAFBEEFB9BB3}"/>
              </a:ext>
            </a:extLst>
          </p:cNvPr>
          <p:cNvSpPr txBox="1"/>
          <p:nvPr/>
        </p:nvSpPr>
        <p:spPr>
          <a:xfrm>
            <a:off x="6554635" y="3181416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417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289E590-788D-BBB9-4CD1-5FE9E59DA0CF}"/>
              </a:ext>
            </a:extLst>
          </p:cNvPr>
          <p:cNvSpPr txBox="1"/>
          <p:nvPr/>
        </p:nvSpPr>
        <p:spPr>
          <a:xfrm>
            <a:off x="6625347" y="2842405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939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1E79EDC-020D-53DB-7A03-97EE3439A08A}"/>
              </a:ext>
            </a:extLst>
          </p:cNvPr>
          <p:cNvSpPr txBox="1"/>
          <p:nvPr/>
        </p:nvSpPr>
        <p:spPr>
          <a:xfrm>
            <a:off x="6518362" y="3795404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276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05A417-00DE-DB73-9A25-61AB1ADB17FF}"/>
              </a:ext>
            </a:extLst>
          </p:cNvPr>
          <p:cNvSpPr txBox="1"/>
          <p:nvPr/>
        </p:nvSpPr>
        <p:spPr>
          <a:xfrm>
            <a:off x="6518362" y="3520118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341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DCA8B7-1037-1D28-2838-21D95A079BB3}"/>
              </a:ext>
            </a:extLst>
          </p:cNvPr>
          <p:cNvSpPr txBox="1"/>
          <p:nvPr/>
        </p:nvSpPr>
        <p:spPr>
          <a:xfrm>
            <a:off x="6518362" y="4423843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193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A19B2A-3CBE-7A23-2747-061EABDB0B4E}"/>
              </a:ext>
            </a:extLst>
          </p:cNvPr>
          <p:cNvSpPr txBox="1"/>
          <p:nvPr/>
        </p:nvSpPr>
        <p:spPr>
          <a:xfrm>
            <a:off x="6518362" y="4136418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275</a:t>
            </a:r>
          </a:p>
        </p:txBody>
      </p:sp>
    </p:spTree>
    <p:extLst>
      <p:ext uri="{BB962C8B-B14F-4D97-AF65-F5344CB8AC3E}">
        <p14:creationId xmlns:p14="http://schemas.microsoft.com/office/powerpoint/2010/main" val="1489613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8. PEP entregados a la ciudadanía en el extranjero LNERE (Adenda)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EDC17D-8865-55AB-C5BB-5FA2B83B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4E57EFF-060C-94AA-20BB-09C7D3AEF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700360"/>
              </p:ext>
            </p:extLst>
          </p:nvPr>
        </p:nvGraphicFramePr>
        <p:xfrm>
          <a:off x="686950" y="867107"/>
          <a:ext cx="2517696" cy="5706213"/>
        </p:xfrm>
        <a:graphic>
          <a:graphicData uri="http://schemas.openxmlformats.org/drawingml/2006/table">
            <a:tbl>
              <a:tblPr/>
              <a:tblGrid>
                <a:gridCol w="1725325">
                  <a:extLst>
                    <a:ext uri="{9D8B030D-6E8A-4147-A177-3AD203B41FA5}">
                      <a16:colId xmlns:a16="http://schemas.microsoft.com/office/drawing/2014/main" val="1876026149"/>
                    </a:ext>
                  </a:extLst>
                </a:gridCol>
                <a:gridCol w="792371">
                  <a:extLst>
                    <a:ext uri="{9D8B030D-6E8A-4147-A177-3AD203B41FA5}">
                      <a16:colId xmlns:a16="http://schemas.microsoft.com/office/drawing/2014/main" val="1346355167"/>
                    </a:ext>
                  </a:extLst>
                </a:gridCol>
              </a:tblGrid>
              <a:tr h="2839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16548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03645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81268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075747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22579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89652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30499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012128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93014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548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89074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482661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177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15392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23037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11005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371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445112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235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346463"/>
                  </a:ext>
                </a:extLst>
              </a:tr>
              <a:tr h="3337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089461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2,071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82693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504549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4FC7660-03DF-5161-04C8-843207BC8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669286"/>
              </p:ext>
            </p:extLst>
          </p:nvPr>
        </p:nvGraphicFramePr>
        <p:xfrm>
          <a:off x="3484890" y="867106"/>
          <a:ext cx="2517696" cy="5671805"/>
        </p:xfrm>
        <a:graphic>
          <a:graphicData uri="http://schemas.openxmlformats.org/drawingml/2006/table">
            <a:tbl>
              <a:tblPr/>
              <a:tblGrid>
                <a:gridCol w="1725325">
                  <a:extLst>
                    <a:ext uri="{9D8B030D-6E8A-4147-A177-3AD203B41FA5}">
                      <a16:colId xmlns:a16="http://schemas.microsoft.com/office/drawing/2014/main" val="4139117551"/>
                    </a:ext>
                  </a:extLst>
                </a:gridCol>
                <a:gridCol w="792371">
                  <a:extLst>
                    <a:ext uri="{9D8B030D-6E8A-4147-A177-3AD203B41FA5}">
                      <a16:colId xmlns:a16="http://schemas.microsoft.com/office/drawing/2014/main" val="1722537717"/>
                    </a:ext>
                  </a:extLst>
                </a:gridCol>
              </a:tblGrid>
              <a:tr h="2839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01480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94826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83321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171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81233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333522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129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27426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878795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15213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606386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47153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74096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40503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1618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470613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467924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795978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423871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983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495069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3,054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445705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4D1A51D5-BEAE-1B7B-7000-9F65AF821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45432"/>
              </p:ext>
            </p:extLst>
          </p:nvPr>
        </p:nvGraphicFramePr>
        <p:xfrm>
          <a:off x="6282831" y="867106"/>
          <a:ext cx="5562600" cy="1226820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78045398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383708688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4291187851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5426572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Enviados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Entregados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pendientes de entregar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216423"/>
                  </a:ext>
                </a:extLst>
              </a:tr>
              <a:tr h="153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20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3,147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3,054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320819"/>
                  </a:ext>
                </a:extLst>
              </a:tr>
              <a:tr h="1535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21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3,179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2,581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598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756813"/>
                  </a:ext>
                </a:extLst>
              </a:tr>
              <a:tr h="1535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22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2,882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298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54649"/>
                  </a:ext>
                </a:extLst>
              </a:tr>
              <a:tr h="1535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24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3,054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780985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6040BAD-EC9A-AA15-E454-41BC47F3109C}"/>
              </a:ext>
            </a:extLst>
          </p:cNvPr>
          <p:cNvSpPr txBox="1"/>
          <p:nvPr/>
        </p:nvSpPr>
        <p:spPr>
          <a:xfrm>
            <a:off x="7257551" y="2779156"/>
            <a:ext cx="4021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rgbClr val="D5007F"/>
                </a:solidFill>
              </a:rPr>
              <a:t>Avance de entrega del </a:t>
            </a:r>
            <a:r>
              <a:rPr lang="es-MX" sz="2000" b="1" dirty="0">
                <a:solidFill>
                  <a:srgbClr val="D5007F"/>
                </a:solidFill>
              </a:rPr>
              <a:t>PEP (Adenda)</a:t>
            </a:r>
            <a:endParaRPr lang="es-MX" sz="1800" b="1" dirty="0">
              <a:solidFill>
                <a:srgbClr val="D5007F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65D5E52-4A6D-A8AD-6793-B5CF76B5F7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29375"/>
              </p:ext>
            </p:extLst>
          </p:nvPr>
        </p:nvGraphicFramePr>
        <p:xfrm>
          <a:off x="6910906" y="3361994"/>
          <a:ext cx="4714875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B4D23E4-488F-29B8-4125-605CDA6ED233}"/>
              </a:ext>
            </a:extLst>
          </p:cNvPr>
          <p:cNvSpPr txBox="1"/>
          <p:nvPr/>
        </p:nvSpPr>
        <p:spPr>
          <a:xfrm>
            <a:off x="8300720" y="3224927"/>
            <a:ext cx="215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FF4B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Pendientes 3.96%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1E8014-AC36-599F-C497-94CD373239F4}"/>
              </a:ext>
            </a:extLst>
          </p:cNvPr>
          <p:cNvSpPr txBox="1"/>
          <p:nvPr/>
        </p:nvSpPr>
        <p:spPr>
          <a:xfrm>
            <a:off x="8453120" y="4368667"/>
            <a:ext cx="215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Entregados 96.04%</a:t>
            </a:r>
          </a:p>
        </p:txBody>
      </p:sp>
    </p:spTree>
    <p:extLst>
      <p:ext uri="{BB962C8B-B14F-4D97-AF65-F5344CB8AC3E}">
        <p14:creationId xmlns:p14="http://schemas.microsoft.com/office/powerpoint/2010/main" val="3783685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200" dirty="0">
                <a:solidFill>
                  <a:srgbClr val="D5007F"/>
                </a:solidFill>
                <a:cs typeface="Arial" panose="020B0604020202020204" pitchFamily="34" charset="0"/>
              </a:rPr>
              <a:t>8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PEP entregados a la ciudadanía en el extranjero </a:t>
            </a:r>
            <a:r>
              <a:rPr lang="es-MX" sz="2200" dirty="0">
                <a:solidFill>
                  <a:srgbClr val="D5007F"/>
                </a:solidFill>
                <a:cs typeface="Arial" panose="020B0604020202020204" pitchFamily="34" charset="0"/>
              </a:rPr>
              <a:t>LNERE (Adenda) 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– Top 10 países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E266E26-CCA6-0B20-9F7F-AE87FC591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777649"/>
              </p:ext>
            </p:extLst>
          </p:nvPr>
        </p:nvGraphicFramePr>
        <p:xfrm>
          <a:off x="543349" y="936574"/>
          <a:ext cx="4280611" cy="2245797"/>
        </p:xfrm>
        <a:graphic>
          <a:graphicData uri="http://schemas.openxmlformats.org/drawingml/2006/table">
            <a:tbl>
              <a:tblPr/>
              <a:tblGrid>
                <a:gridCol w="421851">
                  <a:extLst>
                    <a:ext uri="{9D8B030D-6E8A-4147-A177-3AD203B41FA5}">
                      <a16:colId xmlns:a16="http://schemas.microsoft.com/office/drawing/2014/main" val="3660262839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1796280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105588"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PAÍSES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noProof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 PEP ENTREGADOS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20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Estados Unidos de América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2,138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España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Alemania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Canadá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1934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Francia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Italia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Reino Unido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Suiza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Países Bajos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Irlanda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</a:tbl>
          </a:graphicData>
        </a:graphic>
      </p:graphicFrame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A58721-F68F-7543-3BC0-4FDFA0E0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07763" y="6357044"/>
            <a:ext cx="2033527" cy="263642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DD2BD870-CCAC-36FC-C9E2-E1E4343CACA0}"/>
              </a:ext>
            </a:extLst>
          </p:cNvPr>
          <p:cNvSpPr txBox="1"/>
          <p:nvPr/>
        </p:nvSpPr>
        <p:spPr>
          <a:xfrm>
            <a:off x="11076327" y="2138734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rgbClr val="660033"/>
                </a:solidFill>
              </a:rPr>
              <a:t>2</a:t>
            </a:r>
            <a:r>
              <a:rPr lang="es-MX" b="1" dirty="0">
                <a:solidFill>
                  <a:srgbClr val="660033"/>
                </a:solidFill>
              </a:rPr>
              <a:t>,138</a:t>
            </a:r>
            <a:endParaRPr lang="es-MX" sz="1100" b="1" dirty="0">
              <a:solidFill>
                <a:srgbClr val="660033"/>
              </a:solidFill>
            </a:endParaRP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DD2BD870-CCAC-36FC-C9E2-E1E4343CACA0}"/>
              </a:ext>
            </a:extLst>
          </p:cNvPr>
          <p:cNvSpPr txBox="1"/>
          <p:nvPr/>
        </p:nvSpPr>
        <p:spPr>
          <a:xfrm>
            <a:off x="7021813" y="2421409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rgbClr val="660033"/>
                </a:solidFill>
              </a:rPr>
              <a:t>250</a:t>
            </a:r>
          </a:p>
        </p:txBody>
      </p:sp>
      <p:sp>
        <p:nvSpPr>
          <p:cNvPr id="21" name="CuadroTexto 1">
            <a:extLst>
              <a:ext uri="{FF2B5EF4-FFF2-40B4-BE49-F238E27FC236}">
                <a16:creationId xmlns:a16="http://schemas.microsoft.com/office/drawing/2014/main" id="{DD2BD870-CCAC-36FC-C9E2-E1E4343CACA0}"/>
              </a:ext>
            </a:extLst>
          </p:cNvPr>
          <p:cNvSpPr txBox="1"/>
          <p:nvPr/>
        </p:nvSpPr>
        <p:spPr>
          <a:xfrm>
            <a:off x="6596410" y="3722625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rgbClr val="660033"/>
                </a:solidFill>
              </a:rPr>
              <a:t>53</a:t>
            </a:r>
          </a:p>
        </p:txBody>
      </p:sp>
      <p:sp>
        <p:nvSpPr>
          <p:cNvPr id="22" name="CuadroTexto 1">
            <a:extLst>
              <a:ext uri="{FF2B5EF4-FFF2-40B4-BE49-F238E27FC236}">
                <a16:creationId xmlns:a16="http://schemas.microsoft.com/office/drawing/2014/main" id="{63E0F24A-EE0C-131D-15ED-776143B96316}"/>
              </a:ext>
            </a:extLst>
          </p:cNvPr>
          <p:cNvSpPr txBox="1"/>
          <p:nvPr/>
        </p:nvSpPr>
        <p:spPr>
          <a:xfrm>
            <a:off x="6766766" y="2764319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rgbClr val="660033"/>
                </a:solidFill>
              </a:rPr>
              <a:t>141</a:t>
            </a:r>
          </a:p>
        </p:txBody>
      </p:sp>
      <p:sp>
        <p:nvSpPr>
          <p:cNvPr id="23" name="CuadroTexto 1">
            <a:extLst>
              <a:ext uri="{FF2B5EF4-FFF2-40B4-BE49-F238E27FC236}">
                <a16:creationId xmlns:a16="http://schemas.microsoft.com/office/drawing/2014/main" id="{A5C0EB65-BFF9-7A2F-DBDF-6590F42ED5C0}"/>
              </a:ext>
            </a:extLst>
          </p:cNvPr>
          <p:cNvSpPr txBox="1"/>
          <p:nvPr/>
        </p:nvSpPr>
        <p:spPr>
          <a:xfrm>
            <a:off x="6596410" y="4032355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rgbClr val="660033"/>
                </a:solidFill>
              </a:rPr>
              <a:t>53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4D9D8273-ED43-C9CD-4207-5E869BEAE1BF}"/>
              </a:ext>
            </a:extLst>
          </p:cNvPr>
          <p:cNvSpPr txBox="1"/>
          <p:nvPr/>
        </p:nvSpPr>
        <p:spPr>
          <a:xfrm>
            <a:off x="6596410" y="4646791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>
                <a:solidFill>
                  <a:srgbClr val="660033"/>
                </a:solidFill>
              </a:rPr>
              <a:t>21</a:t>
            </a:r>
            <a:endParaRPr lang="es-MX" sz="1100" b="1" dirty="0">
              <a:solidFill>
                <a:srgbClr val="660033"/>
              </a:solidFill>
            </a:endParaRPr>
          </a:p>
        </p:txBody>
      </p:sp>
      <p:sp>
        <p:nvSpPr>
          <p:cNvPr id="25" name="CuadroTexto 1">
            <a:extLst>
              <a:ext uri="{FF2B5EF4-FFF2-40B4-BE49-F238E27FC236}">
                <a16:creationId xmlns:a16="http://schemas.microsoft.com/office/drawing/2014/main" id="{8B20D63E-AC61-289B-2A83-D5C081794621}"/>
              </a:ext>
            </a:extLst>
          </p:cNvPr>
          <p:cNvSpPr txBox="1"/>
          <p:nvPr/>
        </p:nvSpPr>
        <p:spPr>
          <a:xfrm>
            <a:off x="6782500" y="3082511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>
                <a:solidFill>
                  <a:srgbClr val="660033"/>
                </a:solidFill>
              </a:rPr>
              <a:t>1</a:t>
            </a:r>
            <a:r>
              <a:rPr lang="es-MX" sz="1100" b="1" dirty="0">
                <a:solidFill>
                  <a:srgbClr val="660033"/>
                </a:solidFill>
              </a:rPr>
              <a:t>40</a:t>
            </a:r>
          </a:p>
        </p:txBody>
      </p:sp>
      <p:sp>
        <p:nvSpPr>
          <p:cNvPr id="26" name="CuadroTexto 1">
            <a:extLst>
              <a:ext uri="{FF2B5EF4-FFF2-40B4-BE49-F238E27FC236}">
                <a16:creationId xmlns:a16="http://schemas.microsoft.com/office/drawing/2014/main" id="{62A1079E-F520-BACF-4DD1-3E111F2AB961}"/>
              </a:ext>
            </a:extLst>
          </p:cNvPr>
          <p:cNvSpPr txBox="1"/>
          <p:nvPr/>
        </p:nvSpPr>
        <p:spPr>
          <a:xfrm>
            <a:off x="6596410" y="4327432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rgbClr val="660033"/>
                </a:solidFill>
              </a:rPr>
              <a:t>28</a:t>
            </a:r>
          </a:p>
        </p:txBody>
      </p:sp>
      <p:sp>
        <p:nvSpPr>
          <p:cNvPr id="27" name="CuadroTexto 1">
            <a:extLst>
              <a:ext uri="{FF2B5EF4-FFF2-40B4-BE49-F238E27FC236}">
                <a16:creationId xmlns:a16="http://schemas.microsoft.com/office/drawing/2014/main" id="{504F4F08-AEB3-1B78-7D24-F560CA58007A}"/>
              </a:ext>
            </a:extLst>
          </p:cNvPr>
          <p:cNvSpPr txBox="1"/>
          <p:nvPr/>
        </p:nvSpPr>
        <p:spPr>
          <a:xfrm>
            <a:off x="6654777" y="3390070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>
                <a:solidFill>
                  <a:srgbClr val="660033"/>
                </a:solidFill>
              </a:rPr>
              <a:t>74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25C8C95D-61D2-423C-6DCA-0F9F631A2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50" y="3546830"/>
            <a:ext cx="4277226" cy="2918985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6392286-6322-D4EF-E27E-F098BC1D5F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711494"/>
              </p:ext>
            </p:extLst>
          </p:nvPr>
        </p:nvGraphicFramePr>
        <p:xfrm>
          <a:off x="4820576" y="1987484"/>
          <a:ext cx="7214241" cy="3534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uadroTexto 1">
            <a:extLst>
              <a:ext uri="{FF2B5EF4-FFF2-40B4-BE49-F238E27FC236}">
                <a16:creationId xmlns:a16="http://schemas.microsoft.com/office/drawing/2014/main" id="{03BC6BC2-CD8E-C8AC-BDC9-DCD49B1B9483}"/>
              </a:ext>
            </a:extLst>
          </p:cNvPr>
          <p:cNvSpPr txBox="1"/>
          <p:nvPr/>
        </p:nvSpPr>
        <p:spPr>
          <a:xfrm>
            <a:off x="6525482" y="4966150"/>
            <a:ext cx="692458" cy="257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>
                <a:solidFill>
                  <a:srgbClr val="660033"/>
                </a:solidFill>
              </a:rPr>
              <a:t>13</a:t>
            </a:r>
            <a:endParaRPr lang="es-MX" sz="110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9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>
                <a:solidFill>
                  <a:srgbClr val="D5007F"/>
                </a:solidFill>
                <a:cs typeface="Arial" panose="020B0604020202020204" pitchFamily="34" charset="0"/>
              </a:rPr>
              <a:t>9</a:t>
            </a: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Recepción de Sobres Postal Voto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54DBBA6-E328-49AE-AF02-8E3415AD2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820099"/>
              </p:ext>
            </p:extLst>
          </p:nvPr>
        </p:nvGraphicFramePr>
        <p:xfrm>
          <a:off x="384115" y="871870"/>
          <a:ext cx="2616260" cy="5730944"/>
        </p:xfrm>
        <a:graphic>
          <a:graphicData uri="http://schemas.openxmlformats.org/drawingml/2006/table">
            <a:tbl>
              <a:tblPr/>
              <a:tblGrid>
                <a:gridCol w="1792869">
                  <a:extLst>
                    <a:ext uri="{9D8B030D-6E8A-4147-A177-3AD203B41FA5}">
                      <a16:colId xmlns:a16="http://schemas.microsoft.com/office/drawing/2014/main" val="4128987340"/>
                    </a:ext>
                  </a:extLst>
                </a:gridCol>
                <a:gridCol w="823391">
                  <a:extLst>
                    <a:ext uri="{9D8B030D-6E8A-4147-A177-3AD203B41FA5}">
                      <a16:colId xmlns:a16="http://schemas.microsoft.com/office/drawing/2014/main" val="4024256975"/>
                    </a:ext>
                  </a:extLst>
                </a:gridCol>
              </a:tblGrid>
              <a:tr h="286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45443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294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449187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559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0671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90609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96877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624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813980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228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293801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318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43692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1,102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34092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6,025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165347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680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55699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2,098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740661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1,696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725341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820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43239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3,503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02029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1,569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76433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2,756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37306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22,373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09482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26299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31DF9F1-B889-C7F9-F86D-15C237EB3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213330"/>
              </p:ext>
            </p:extLst>
          </p:nvPr>
        </p:nvGraphicFramePr>
        <p:xfrm>
          <a:off x="3312505" y="871870"/>
          <a:ext cx="2616260" cy="5734203"/>
        </p:xfrm>
        <a:graphic>
          <a:graphicData uri="http://schemas.openxmlformats.org/drawingml/2006/table">
            <a:tbl>
              <a:tblPr/>
              <a:tblGrid>
                <a:gridCol w="1792869">
                  <a:extLst>
                    <a:ext uri="{9D8B030D-6E8A-4147-A177-3AD203B41FA5}">
                      <a16:colId xmlns:a16="http://schemas.microsoft.com/office/drawing/2014/main" val="4033547415"/>
                    </a:ext>
                  </a:extLst>
                </a:gridCol>
                <a:gridCol w="823391">
                  <a:extLst>
                    <a:ext uri="{9D8B030D-6E8A-4147-A177-3AD203B41FA5}">
                      <a16:colId xmlns:a16="http://schemas.microsoft.com/office/drawing/2014/main" val="95780309"/>
                    </a:ext>
                  </a:extLst>
                </a:gridCol>
              </a:tblGrid>
              <a:tr h="286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7080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550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4869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432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950432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961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498877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1554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54598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2146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411781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442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72214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775650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708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0621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557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58652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498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4129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169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45007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712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19385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263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0351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1384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14139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07115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849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988114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11,551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792650"/>
                  </a:ext>
                </a:extLst>
              </a:tr>
              <a:tr h="30570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33,924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63526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3CADE42-85E7-2495-AE70-4633C1BAB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56247"/>
              </p:ext>
            </p:extLst>
          </p:nvPr>
        </p:nvGraphicFramePr>
        <p:xfrm>
          <a:off x="6906228" y="898788"/>
          <a:ext cx="4064000" cy="2962012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1586376287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40083115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1974567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SPV Recibidos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SPV pendientes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96177"/>
                  </a:ext>
                </a:extLst>
              </a:tr>
              <a:tr h="256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30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2,580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47,191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347474"/>
                  </a:ext>
                </a:extLst>
              </a:tr>
              <a:tr h="254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03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5,169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45,317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410857"/>
                  </a:ext>
                </a:extLst>
              </a:tr>
              <a:tr h="2333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07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5,433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39,884 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4138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10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5,919 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33,967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49424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14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3,537 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30,430 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879697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17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4,690 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25,741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970865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21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3,041 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22,700 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68614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24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3.555 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19,145 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51329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28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60189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31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840272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Totales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33,924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200" b="0" i="0" u="none" strike="noStrike" dirty="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433436"/>
                  </a:ext>
                </a:extLst>
              </a:tr>
            </a:tbl>
          </a:graphicData>
        </a:graphic>
      </p:graphicFrame>
      <p:sp>
        <p:nvSpPr>
          <p:cNvPr id="5" name="CuadroTexto 1">
            <a:extLst>
              <a:ext uri="{FF2B5EF4-FFF2-40B4-BE49-F238E27FC236}">
                <a16:creationId xmlns:a16="http://schemas.microsoft.com/office/drawing/2014/main" id="{ABA07561-70ED-EBDC-FC26-E5D6AF948DB1}"/>
              </a:ext>
            </a:extLst>
          </p:cNvPr>
          <p:cNvSpPr txBox="1"/>
          <p:nvPr/>
        </p:nvSpPr>
        <p:spPr>
          <a:xfrm>
            <a:off x="7521273" y="3860800"/>
            <a:ext cx="2916936" cy="3899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>
                <a:solidFill>
                  <a:srgbClr val="D5007F"/>
                </a:solidFill>
              </a:rPr>
              <a:t>Avance de recepción SPV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C366BB-ABEC-6076-B8CF-978821C87E8F}"/>
              </a:ext>
            </a:extLst>
          </p:cNvPr>
          <p:cNvSpPr txBox="1"/>
          <p:nvPr/>
        </p:nvSpPr>
        <p:spPr>
          <a:xfrm>
            <a:off x="9111741" y="4558566"/>
            <a:ext cx="163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>
                <a:solidFill>
                  <a:schemeClr val="bg1"/>
                </a:solidFill>
              </a:rPr>
              <a:t>SPV recibidos 24.84%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C43620-C2D4-58B5-4D2C-B66B95ABD7C5}"/>
              </a:ext>
            </a:extLst>
          </p:cNvPr>
          <p:cNvSpPr txBox="1"/>
          <p:nvPr/>
        </p:nvSpPr>
        <p:spPr>
          <a:xfrm>
            <a:off x="8804475" y="4774009"/>
            <a:ext cx="2084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>
                <a:solidFill>
                  <a:schemeClr val="bg1"/>
                </a:solidFill>
              </a:rPr>
              <a:t>SPV recibidos 35.99%</a:t>
            </a:r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D19AEF59-1C6E-DF18-7DA4-2EB7C2E6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0346" y="6284025"/>
            <a:ext cx="2731654" cy="389978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E321D3-BE47-23D2-DF25-0166D154BC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854481"/>
              </p:ext>
            </p:extLst>
          </p:nvPr>
        </p:nvGraphicFramePr>
        <p:xfrm>
          <a:off x="6691051" y="4073320"/>
          <a:ext cx="4577379" cy="268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uadroTexto 1">
            <a:extLst>
              <a:ext uri="{FF2B5EF4-FFF2-40B4-BE49-F238E27FC236}">
                <a16:creationId xmlns:a16="http://schemas.microsoft.com/office/drawing/2014/main" id="{8325817F-C84C-1C5E-C377-DBA3324E7FDA}"/>
              </a:ext>
            </a:extLst>
          </p:cNvPr>
          <p:cNvSpPr txBox="1"/>
          <p:nvPr/>
        </p:nvSpPr>
        <p:spPr>
          <a:xfrm>
            <a:off x="7083687" y="5081786"/>
            <a:ext cx="2028054" cy="5232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>
                <a:solidFill>
                  <a:schemeClr val="bg1"/>
                </a:solidFill>
              </a:rPr>
              <a:t>SPV pendientes 57.34%</a:t>
            </a:r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23C6BBFE-3055-3BF6-4111-835373295664}"/>
              </a:ext>
            </a:extLst>
          </p:cNvPr>
          <p:cNvSpPr txBox="1"/>
          <p:nvPr/>
        </p:nvSpPr>
        <p:spPr>
          <a:xfrm>
            <a:off x="6981068" y="4859781"/>
            <a:ext cx="1922243" cy="30777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>
                <a:solidFill>
                  <a:schemeClr val="bg1"/>
                </a:solidFill>
              </a:rPr>
              <a:t>SPV pendientes 42.78% 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721AE8C0-F4FD-0098-30DE-BFF1CF71EAF7}"/>
              </a:ext>
            </a:extLst>
          </p:cNvPr>
          <p:cNvSpPr txBox="1"/>
          <p:nvPr/>
        </p:nvSpPr>
        <p:spPr>
          <a:xfrm>
            <a:off x="8739966" y="5217874"/>
            <a:ext cx="1776401" cy="29090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>
                <a:solidFill>
                  <a:schemeClr val="bg1"/>
                </a:solidFill>
              </a:rPr>
              <a:t>SPV recibidos 57.22%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9E321D3-BE47-23D2-DF25-0166D154BC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481205"/>
              </p:ext>
            </p:extLst>
          </p:nvPr>
        </p:nvGraphicFramePr>
        <p:xfrm>
          <a:off x="6455954" y="4117298"/>
          <a:ext cx="4568024" cy="2782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705B3D2-6EFE-EE87-3731-CEAD26991ECC}"/>
              </a:ext>
            </a:extLst>
          </p:cNvPr>
          <p:cNvSpPr txBox="1"/>
          <p:nvPr/>
        </p:nvSpPr>
        <p:spPr>
          <a:xfrm>
            <a:off x="8608983" y="5245364"/>
            <a:ext cx="1887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SPV recibidos  63.92%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65B1A50-CECC-425B-CA76-414A76473828}"/>
              </a:ext>
            </a:extLst>
          </p:cNvPr>
          <p:cNvSpPr txBox="1"/>
          <p:nvPr/>
        </p:nvSpPr>
        <p:spPr>
          <a:xfrm>
            <a:off x="6778114" y="4865733"/>
            <a:ext cx="197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SPV pendientes  36.08% </a:t>
            </a:r>
          </a:p>
        </p:txBody>
      </p:sp>
    </p:spTree>
    <p:extLst>
      <p:ext uri="{BB962C8B-B14F-4D97-AF65-F5344CB8AC3E}">
        <p14:creationId xmlns:p14="http://schemas.microsoft.com/office/powerpoint/2010/main" val="126948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300" dirty="0">
                <a:solidFill>
                  <a:srgbClr val="D5007F"/>
                </a:solidFill>
                <a:cs typeface="Arial" panose="020B0604020202020204" pitchFamily="34" charset="0"/>
              </a:rPr>
              <a:t>9</a:t>
            </a:r>
            <a:r>
              <a:rPr kumimoji="0" lang="es-MX" sz="23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Recepción de Sobres Postal Voto – Top 10 Países 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04B8F4B-6B93-7E07-7CB6-252A0B2A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00804" y="6309697"/>
            <a:ext cx="2867627" cy="365125"/>
          </a:xfrm>
        </p:spPr>
        <p:txBody>
          <a:bodyPr/>
          <a:lstStyle/>
          <a:p>
            <a:pPr algn="r"/>
            <a:r>
              <a:rPr lang="en-US" dirty="0"/>
              <a:t>17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0C6702B-9505-3550-F1A9-727B91E1E778}"/>
              </a:ext>
            </a:extLst>
          </p:cNvPr>
          <p:cNvGraphicFramePr>
            <a:graphicFrameLocks noGrp="1"/>
          </p:cNvGraphicFramePr>
          <p:nvPr/>
        </p:nvGraphicFramePr>
        <p:xfrm>
          <a:off x="686950" y="936574"/>
          <a:ext cx="4280611" cy="2284146"/>
        </p:xfrm>
        <a:graphic>
          <a:graphicData uri="http://schemas.openxmlformats.org/drawingml/2006/table">
            <a:tbl>
              <a:tblPr/>
              <a:tblGrid>
                <a:gridCol w="421851">
                  <a:extLst>
                    <a:ext uri="{9D8B030D-6E8A-4147-A177-3AD203B41FA5}">
                      <a16:colId xmlns:a16="http://schemas.microsoft.com/office/drawing/2014/main" val="3660262839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1796280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105588"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PAÍSES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noProof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 SPV RECIBIDOS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20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Estados Unidos de América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29,210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Canadá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1,260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Alemania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España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Reino Unido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Francia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Suiza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Países Bajos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Italia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BAF5FC7-E96E-8F37-26C9-9F32294FF8BD}"/>
              </a:ext>
            </a:extLst>
          </p:cNvPr>
          <p:cNvSpPr txBox="1"/>
          <p:nvPr/>
        </p:nvSpPr>
        <p:spPr>
          <a:xfrm>
            <a:off x="10935518" y="1947842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29,210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E74F51-CD40-0C3D-2B1B-60DBB5F9630C}"/>
              </a:ext>
            </a:extLst>
          </p:cNvPr>
          <p:cNvSpPr txBox="1"/>
          <p:nvPr/>
        </p:nvSpPr>
        <p:spPr>
          <a:xfrm>
            <a:off x="6823579" y="2213897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1,260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F3D288-C192-DFC8-46E2-A2A9A7F974C2}"/>
              </a:ext>
            </a:extLst>
          </p:cNvPr>
          <p:cNvSpPr txBox="1"/>
          <p:nvPr/>
        </p:nvSpPr>
        <p:spPr>
          <a:xfrm>
            <a:off x="6698715" y="2850978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650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50AA4B4-099D-FF62-C34C-ACB4EC902565}"/>
              </a:ext>
            </a:extLst>
          </p:cNvPr>
          <p:cNvSpPr txBox="1"/>
          <p:nvPr/>
        </p:nvSpPr>
        <p:spPr>
          <a:xfrm>
            <a:off x="6770521" y="2562943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815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D1FF79-2BE5-4959-90BD-CA921D88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50" y="3545849"/>
            <a:ext cx="4280611" cy="29347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8F771FF-BDB9-257E-B845-39426A0ECE46}"/>
              </a:ext>
            </a:extLst>
          </p:cNvPr>
          <p:cNvSpPr txBox="1"/>
          <p:nvPr/>
        </p:nvSpPr>
        <p:spPr>
          <a:xfrm>
            <a:off x="6698715" y="3155340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288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D515375-3F36-C468-5569-EAA9452D88EB}"/>
              </a:ext>
            </a:extLst>
          </p:cNvPr>
          <p:cNvSpPr txBox="1"/>
          <p:nvPr/>
        </p:nvSpPr>
        <p:spPr>
          <a:xfrm>
            <a:off x="6671510" y="3756404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209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B7D1D9-FACB-5B56-3784-4B731266F577}"/>
              </a:ext>
            </a:extLst>
          </p:cNvPr>
          <p:cNvSpPr txBox="1"/>
          <p:nvPr/>
        </p:nvSpPr>
        <p:spPr>
          <a:xfrm>
            <a:off x="6670602" y="3469201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CE9A04D-E72C-C3CC-D476-EF720D1E1765}"/>
              </a:ext>
            </a:extLst>
          </p:cNvPr>
          <p:cNvSpPr txBox="1"/>
          <p:nvPr/>
        </p:nvSpPr>
        <p:spPr>
          <a:xfrm>
            <a:off x="6633814" y="4338066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157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203384D-424D-DF09-0878-405BA339BD27}"/>
              </a:ext>
            </a:extLst>
          </p:cNvPr>
          <p:cNvSpPr txBox="1"/>
          <p:nvPr/>
        </p:nvSpPr>
        <p:spPr>
          <a:xfrm>
            <a:off x="6646455" y="4026449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189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410BEF1-0756-E96D-652E-29B8939B5ACB}"/>
              </a:ext>
            </a:extLst>
          </p:cNvPr>
          <p:cNvSpPr txBox="1"/>
          <p:nvPr/>
        </p:nvSpPr>
        <p:spPr>
          <a:xfrm>
            <a:off x="6642490" y="4661659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64</a:t>
            </a: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62BA0E35-2A35-7A6F-F9CA-30AFF0963D51}"/>
              </a:ext>
            </a:extLst>
          </p:cNvPr>
          <p:cNvGraphicFramePr>
            <a:graphicFrameLocks/>
          </p:cNvGraphicFramePr>
          <p:nvPr/>
        </p:nvGraphicFramePr>
        <p:xfrm>
          <a:off x="4967561" y="1758082"/>
          <a:ext cx="7132998" cy="347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8711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9. Recepción de Sobres Postal Voto LNERE (Adenda) </a:t>
            </a:r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D19AEF59-1C6E-DF18-7DA4-2EB7C2E6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3181" y="6351063"/>
            <a:ext cx="2428819" cy="389978"/>
          </a:xfrm>
        </p:spPr>
        <p:txBody>
          <a:bodyPr/>
          <a:lstStyle/>
          <a:p>
            <a:r>
              <a:rPr lang="en-US" dirty="0"/>
              <a:t>18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22BA028-F72C-1C50-13D1-19816D5B6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262150"/>
              </p:ext>
            </p:extLst>
          </p:nvPr>
        </p:nvGraphicFramePr>
        <p:xfrm>
          <a:off x="686950" y="830680"/>
          <a:ext cx="5834430" cy="5690700"/>
        </p:xfrm>
        <a:graphic>
          <a:graphicData uri="http://schemas.openxmlformats.org/drawingml/2006/table">
            <a:tbl>
              <a:tblPr/>
              <a:tblGrid>
                <a:gridCol w="1907138">
                  <a:extLst>
                    <a:ext uri="{9D8B030D-6E8A-4147-A177-3AD203B41FA5}">
                      <a16:colId xmlns:a16="http://schemas.microsoft.com/office/drawing/2014/main" val="2886736802"/>
                    </a:ext>
                  </a:extLst>
                </a:gridCol>
                <a:gridCol w="875871">
                  <a:extLst>
                    <a:ext uri="{9D8B030D-6E8A-4147-A177-3AD203B41FA5}">
                      <a16:colId xmlns:a16="http://schemas.microsoft.com/office/drawing/2014/main" val="2289984214"/>
                    </a:ext>
                  </a:extLst>
                </a:gridCol>
                <a:gridCol w="268412">
                  <a:extLst>
                    <a:ext uri="{9D8B030D-6E8A-4147-A177-3AD203B41FA5}">
                      <a16:colId xmlns:a16="http://schemas.microsoft.com/office/drawing/2014/main" val="1886496544"/>
                    </a:ext>
                  </a:extLst>
                </a:gridCol>
                <a:gridCol w="1907138">
                  <a:extLst>
                    <a:ext uri="{9D8B030D-6E8A-4147-A177-3AD203B41FA5}">
                      <a16:colId xmlns:a16="http://schemas.microsoft.com/office/drawing/2014/main" val="670513950"/>
                    </a:ext>
                  </a:extLst>
                </a:gridCol>
                <a:gridCol w="875871">
                  <a:extLst>
                    <a:ext uri="{9D8B030D-6E8A-4147-A177-3AD203B41FA5}">
                      <a16:colId xmlns:a16="http://schemas.microsoft.com/office/drawing/2014/main" val="2009868744"/>
                    </a:ext>
                  </a:extLst>
                </a:gridCol>
              </a:tblGrid>
              <a:tr h="2866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615959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Morelos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48274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Nayarit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07565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Nuevo León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586979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Oaxaca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708939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Puebla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918420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Querétaro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091817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Quintana Roo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531792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San Luis Potosí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638309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209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Sinaloa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337502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Sonora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001906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Tabasco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28009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Tamaulipas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404785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Tlaxcala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168316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147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Veracruz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663173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Yucatán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325780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113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Zacatecas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601736"/>
                  </a:ext>
                </a:extLst>
              </a:tr>
              <a:tr h="299800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898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MX" sz="1200" b="1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Subtotal 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495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968920"/>
                  </a:ext>
                </a:extLst>
              </a:tr>
              <a:tr h="30748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MX" sz="1200" b="1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1,393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97375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BBEC05C-0FB5-597E-1E19-E9FB2FA70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852650"/>
              </p:ext>
            </p:extLst>
          </p:nvPr>
        </p:nvGraphicFramePr>
        <p:xfrm>
          <a:off x="7239279" y="906744"/>
          <a:ext cx="4064000" cy="1722120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790676649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1988946015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8389670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SPV Recibidos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SPV pendientes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404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21 mayo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3,037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2153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24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1,251 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1,787 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6714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28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84771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31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78291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1,393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936283"/>
                  </a:ext>
                </a:extLst>
              </a:tr>
            </a:tbl>
          </a:graphicData>
        </a:graphic>
      </p:graphicFrame>
      <p:sp>
        <p:nvSpPr>
          <p:cNvPr id="6" name="CuadroTexto 1">
            <a:extLst>
              <a:ext uri="{FF2B5EF4-FFF2-40B4-BE49-F238E27FC236}">
                <a16:creationId xmlns:a16="http://schemas.microsoft.com/office/drawing/2014/main" id="{4A7F7543-51AE-C1CF-9CBF-F563A467649F}"/>
              </a:ext>
            </a:extLst>
          </p:cNvPr>
          <p:cNvSpPr txBox="1"/>
          <p:nvPr/>
        </p:nvSpPr>
        <p:spPr>
          <a:xfrm>
            <a:off x="7866514" y="3016203"/>
            <a:ext cx="2916936" cy="3899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solidFill>
                  <a:srgbClr val="D5007F"/>
                </a:solidFill>
              </a:rPr>
              <a:t>Avance de recepción SPV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6FF52E2-E119-6ED9-FB60-334A7AA18E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780497"/>
              </p:ext>
            </p:extLst>
          </p:nvPr>
        </p:nvGraphicFramePr>
        <p:xfrm>
          <a:off x="6995439" y="3498808"/>
          <a:ext cx="4659086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1">
            <a:extLst>
              <a:ext uri="{FF2B5EF4-FFF2-40B4-BE49-F238E27FC236}">
                <a16:creationId xmlns:a16="http://schemas.microsoft.com/office/drawing/2014/main" id="{FA10FD4E-BC15-906D-A28F-FB9D3FB63B7C}"/>
              </a:ext>
            </a:extLst>
          </p:cNvPr>
          <p:cNvSpPr txBox="1"/>
          <p:nvPr/>
        </p:nvSpPr>
        <p:spPr>
          <a:xfrm>
            <a:off x="9396124" y="4131268"/>
            <a:ext cx="2007326" cy="5283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 dirty="0">
                <a:solidFill>
                  <a:schemeClr val="bg1"/>
                </a:solidFill>
              </a:rPr>
              <a:t>SPV recibidos 43.80%</a:t>
            </a:r>
          </a:p>
        </p:txBody>
      </p:sp>
    </p:spTree>
    <p:extLst>
      <p:ext uri="{BB962C8B-B14F-4D97-AF65-F5344CB8AC3E}">
        <p14:creationId xmlns:p14="http://schemas.microsoft.com/office/powerpoint/2010/main" val="4238706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300" dirty="0">
                <a:solidFill>
                  <a:srgbClr val="D5007F"/>
                </a:solidFill>
                <a:cs typeface="Arial" panose="020B0604020202020204" pitchFamily="34" charset="0"/>
              </a:rPr>
              <a:t>9</a:t>
            </a:r>
            <a:r>
              <a:rPr kumimoji="0" lang="es-MX" sz="23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Recepción de Sobres Postal Voto LNERE (Adenda) – Top 10 Países 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04B8F4B-6B93-7E07-7CB6-252A0B2A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00804" y="6309697"/>
            <a:ext cx="2867627" cy="365125"/>
          </a:xfrm>
        </p:spPr>
        <p:txBody>
          <a:bodyPr/>
          <a:lstStyle/>
          <a:p>
            <a:pPr algn="r"/>
            <a:r>
              <a:rPr lang="en-US" dirty="0"/>
              <a:t>19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0C6702B-9505-3550-F1A9-727B91E1E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738682"/>
              </p:ext>
            </p:extLst>
          </p:nvPr>
        </p:nvGraphicFramePr>
        <p:xfrm>
          <a:off x="686950" y="936574"/>
          <a:ext cx="4280611" cy="2284146"/>
        </p:xfrm>
        <a:graphic>
          <a:graphicData uri="http://schemas.openxmlformats.org/drawingml/2006/table">
            <a:tbl>
              <a:tblPr/>
              <a:tblGrid>
                <a:gridCol w="421851">
                  <a:extLst>
                    <a:ext uri="{9D8B030D-6E8A-4147-A177-3AD203B41FA5}">
                      <a16:colId xmlns:a16="http://schemas.microsoft.com/office/drawing/2014/main" val="3660262839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1796280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105588"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PAÍSES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noProof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 SPV RECIBIDOS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20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Estados Unidos de América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1,212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Canadá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España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Alemania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Reino Unido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Italia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Francia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Países Bajos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Colombia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CE74F51-CD40-0C3D-2B1B-60DBB5F9630C}"/>
              </a:ext>
            </a:extLst>
          </p:cNvPr>
          <p:cNvSpPr txBox="1"/>
          <p:nvPr/>
        </p:nvSpPr>
        <p:spPr>
          <a:xfrm>
            <a:off x="6829624" y="2178848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52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50AA4B4-099D-FF62-C34C-ACB4EC902565}"/>
              </a:ext>
            </a:extLst>
          </p:cNvPr>
          <p:cNvSpPr txBox="1"/>
          <p:nvPr/>
        </p:nvSpPr>
        <p:spPr>
          <a:xfrm>
            <a:off x="6658204" y="4359566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5</a:t>
            </a: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6EC095B6-600A-7E12-437D-255BBF9832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535526"/>
              </p:ext>
            </p:extLst>
          </p:nvPr>
        </p:nvGraphicFramePr>
        <p:xfrm>
          <a:off x="4940984" y="1662958"/>
          <a:ext cx="7224439" cy="367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82017464-64AB-FC17-8D45-91032AA5FFF2}"/>
              </a:ext>
            </a:extLst>
          </p:cNvPr>
          <p:cNvSpPr txBox="1"/>
          <p:nvPr/>
        </p:nvSpPr>
        <p:spPr>
          <a:xfrm>
            <a:off x="6721773" y="2472996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36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7989C53-1719-1976-77BE-08583F9052E2}"/>
              </a:ext>
            </a:extLst>
          </p:cNvPr>
          <p:cNvSpPr txBox="1"/>
          <p:nvPr/>
        </p:nvSpPr>
        <p:spPr>
          <a:xfrm>
            <a:off x="11172137" y="1817037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1,212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A909148-BE14-78D5-9F9B-E775E921686A}"/>
              </a:ext>
            </a:extLst>
          </p:cNvPr>
          <p:cNvSpPr txBox="1"/>
          <p:nvPr/>
        </p:nvSpPr>
        <p:spPr>
          <a:xfrm>
            <a:off x="6674618" y="3105886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14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048178C-E478-CBFD-7046-86B1282CC67F}"/>
              </a:ext>
            </a:extLst>
          </p:cNvPr>
          <p:cNvSpPr txBox="1"/>
          <p:nvPr/>
        </p:nvSpPr>
        <p:spPr>
          <a:xfrm>
            <a:off x="6691029" y="2767144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25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A226BF-70A0-3317-72F2-5F3A2353C5A2}"/>
              </a:ext>
            </a:extLst>
          </p:cNvPr>
          <p:cNvSpPr txBox="1"/>
          <p:nvPr/>
        </p:nvSpPr>
        <p:spPr>
          <a:xfrm>
            <a:off x="6674616" y="3748510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8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851793F-64EE-E700-3C2B-5F232EEECF41}"/>
              </a:ext>
            </a:extLst>
          </p:cNvPr>
          <p:cNvSpPr txBox="1"/>
          <p:nvPr/>
        </p:nvSpPr>
        <p:spPr>
          <a:xfrm>
            <a:off x="6674617" y="3429000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10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6AA6050-C709-4CE7-79D4-FBB4C965A026}"/>
              </a:ext>
            </a:extLst>
          </p:cNvPr>
          <p:cNvSpPr txBox="1"/>
          <p:nvPr/>
        </p:nvSpPr>
        <p:spPr>
          <a:xfrm>
            <a:off x="6658203" y="4668822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4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7718723-99F2-B481-4A06-430F414CFF31}"/>
              </a:ext>
            </a:extLst>
          </p:cNvPr>
          <p:cNvSpPr txBox="1"/>
          <p:nvPr/>
        </p:nvSpPr>
        <p:spPr>
          <a:xfrm>
            <a:off x="6658205" y="4036855"/>
            <a:ext cx="665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rgbClr val="660033"/>
                </a:solidFill>
              </a:rPr>
              <a:t>5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9EDB169-7B4A-BF61-33D7-B982BBD59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03" y="3477049"/>
            <a:ext cx="4278081" cy="29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384115" y="686268"/>
            <a:ext cx="11503085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1. Introducción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9CB4E7-D6F8-D0B3-A8F0-C51810105457}"/>
              </a:ext>
            </a:extLst>
          </p:cNvPr>
          <p:cNvSpPr txBox="1"/>
          <p:nvPr/>
        </p:nvSpPr>
        <p:spPr>
          <a:xfrm>
            <a:off x="343475" y="1564420"/>
            <a:ext cx="11543725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500" spc="30">
                <a:solidFill>
                  <a:srgbClr val="993366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 el marco d</a:t>
            </a:r>
            <a:r>
              <a:rPr lang="es-ES" sz="2500" spc="30">
                <a:solidFill>
                  <a:srgbClr val="993366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el Proceso Electoral Federal y de los Procesos Electorales Locales 2023-2024, se implementó el Voto de las y los Mexicanos Residentes en el Extranjero (VMRE), de lo cual, para el caso específico de la modalidad postal, </a:t>
            </a:r>
            <a:r>
              <a:rPr lang="es-ES" sz="2500" spc="30">
                <a:solidFill>
                  <a:srgbClr val="993366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 Dirección Ejecutiva del Registro Federal de Electores (DERFE) </a:t>
            </a:r>
            <a:r>
              <a:rPr lang="es-ES" sz="2500" spc="30">
                <a:solidFill>
                  <a:srgbClr val="993366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realiza las actividades relativas al envío del Paquete Electoral Postal (PEP), así como la recepción del Sobre Postal Voto (SPV).</a:t>
            </a:r>
          </a:p>
          <a:p>
            <a:pPr algn="just"/>
            <a:endParaRPr lang="es-ES" sz="2500" spc="30">
              <a:solidFill>
                <a:srgbClr val="993366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S" sz="2500" spc="30">
                <a:solidFill>
                  <a:srgbClr val="993366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Lo anterior, de conformidad con lo establecido en el Acuerdo INE/CG507/2023, a través del cual, se aprobó el Plan Integral de Trabajo del Voto de las y los Mexicanos Residentes en el Extranjero.</a:t>
            </a:r>
          </a:p>
          <a:p>
            <a:pPr algn="just"/>
            <a:endParaRPr lang="es-ES" spc="30">
              <a:solidFill>
                <a:srgbClr val="993366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ES" spc="3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ES" spc="3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S" spc="3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lang="es-MX">
              <a:latin typeface="Century Gothic" panose="020B0502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490C972-B674-6EE5-9AE0-65ED134A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3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D5007F"/>
                </a:solidFill>
                <a:cs typeface="Arial" panose="020B0604020202020204" pitchFamily="34" charset="0"/>
              </a:rPr>
              <a:t>10. Avance Global (LNERE con Adenda)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D5007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D19AEF59-1C6E-DF18-7DA4-2EB7C2E6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3181" y="6351063"/>
            <a:ext cx="2428819" cy="389978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22BA028-F72C-1C50-13D1-19816D5B6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08874"/>
              </p:ext>
            </p:extLst>
          </p:nvPr>
        </p:nvGraphicFramePr>
        <p:xfrm>
          <a:off x="489521" y="1047267"/>
          <a:ext cx="10815787" cy="1917601"/>
        </p:xfrm>
        <a:graphic>
          <a:graphicData uri="http://schemas.openxmlformats.org/drawingml/2006/table">
            <a:tbl>
              <a:tblPr/>
              <a:tblGrid>
                <a:gridCol w="1718556">
                  <a:extLst>
                    <a:ext uri="{9D8B030D-6E8A-4147-A177-3AD203B41FA5}">
                      <a16:colId xmlns:a16="http://schemas.microsoft.com/office/drawing/2014/main" val="2886736802"/>
                    </a:ext>
                  </a:extLst>
                </a:gridCol>
                <a:gridCol w="1259531">
                  <a:extLst>
                    <a:ext uri="{9D8B030D-6E8A-4147-A177-3AD203B41FA5}">
                      <a16:colId xmlns:a16="http://schemas.microsoft.com/office/drawing/2014/main" val="2289984214"/>
                    </a:ext>
                  </a:extLst>
                </a:gridCol>
                <a:gridCol w="1259531">
                  <a:extLst>
                    <a:ext uri="{9D8B030D-6E8A-4147-A177-3AD203B41FA5}">
                      <a16:colId xmlns:a16="http://schemas.microsoft.com/office/drawing/2014/main" val="1591907973"/>
                    </a:ext>
                  </a:extLst>
                </a:gridCol>
                <a:gridCol w="1145994">
                  <a:extLst>
                    <a:ext uri="{9D8B030D-6E8A-4147-A177-3AD203B41FA5}">
                      <a16:colId xmlns:a16="http://schemas.microsoft.com/office/drawing/2014/main" val="1481975792"/>
                    </a:ext>
                  </a:extLst>
                </a:gridCol>
                <a:gridCol w="1413313">
                  <a:extLst>
                    <a:ext uri="{9D8B030D-6E8A-4147-A177-3AD203B41FA5}">
                      <a16:colId xmlns:a16="http://schemas.microsoft.com/office/drawing/2014/main" val="1377338494"/>
                    </a:ext>
                  </a:extLst>
                </a:gridCol>
                <a:gridCol w="1255401">
                  <a:extLst>
                    <a:ext uri="{9D8B030D-6E8A-4147-A177-3AD203B41FA5}">
                      <a16:colId xmlns:a16="http://schemas.microsoft.com/office/drawing/2014/main" val="3231688481"/>
                    </a:ext>
                  </a:extLst>
                </a:gridCol>
                <a:gridCol w="907994">
                  <a:extLst>
                    <a:ext uri="{9D8B030D-6E8A-4147-A177-3AD203B41FA5}">
                      <a16:colId xmlns:a16="http://schemas.microsoft.com/office/drawing/2014/main" val="2078831597"/>
                    </a:ext>
                  </a:extLst>
                </a:gridCol>
                <a:gridCol w="1092573">
                  <a:extLst>
                    <a:ext uri="{9D8B030D-6E8A-4147-A177-3AD203B41FA5}">
                      <a16:colId xmlns:a16="http://schemas.microsoft.com/office/drawing/2014/main" val="4146164724"/>
                    </a:ext>
                  </a:extLst>
                </a:gridCol>
                <a:gridCol w="762894">
                  <a:extLst>
                    <a:ext uri="{9D8B030D-6E8A-4147-A177-3AD203B41FA5}">
                      <a16:colId xmlns:a16="http://schemas.microsoft.com/office/drawing/2014/main" val="993252451"/>
                    </a:ext>
                  </a:extLst>
                </a:gridCol>
              </a:tblGrid>
              <a:tr h="282256"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Lista Nominal de Electores Residentes en el Extranjero con Adenda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MX" sz="15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MX" sz="15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MX" sz="15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918120"/>
                  </a:ext>
                </a:extLst>
              </a:tr>
              <a:tr h="46573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TOTAL DE REGISTROS LNERE DEFINITIVA 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TOTAL DE REGISTROS ADENDA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LNERE CON ADENDA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noProof="0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 DE PEP ENVIADOS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TOTAL DE PEP ENTREGADOS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TOTAL DE SPV RECIBIDOS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615959"/>
                  </a:ext>
                </a:extLst>
              </a:tr>
              <a:tr h="321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Definitiva</a:t>
                      </a:r>
                    </a:p>
                  </a:txBody>
                  <a:tcPr marL="5880" marR="5880" marT="588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Adenda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Definitiva</a:t>
                      </a:r>
                      <a:endParaRPr lang="es-MX" sz="1400" dirty="0"/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Adenda</a:t>
                      </a:r>
                      <a:endParaRPr lang="es-MX" sz="1400" dirty="0"/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61578"/>
                  </a:ext>
                </a:extLst>
              </a:tr>
              <a:tr h="39540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Adenda</a:t>
                      </a:r>
                    </a:p>
                  </a:txBody>
                  <a:tcPr marL="5880" marR="5880" marT="588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JDC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r>
                        <a:rPr lang="es-MX" sz="1300" b="1" i="0" u="none" strike="noStrike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Definitiva</a:t>
                      </a:r>
                      <a:endParaRPr lang="es-MX"/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s-MX" sz="1300" b="1" i="0" u="none" strike="noStrike" dirty="0">
                          <a:solidFill>
                            <a:srgbClr val="D6007F"/>
                          </a:solidFill>
                          <a:effectLst/>
                          <a:latin typeface="Century Gothic" panose="020B0502020202020204" pitchFamily="34" charset="0"/>
                        </a:rPr>
                        <a:t>Adenda</a:t>
                      </a:r>
                      <a:endParaRPr lang="es-MX" dirty="0"/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765474"/>
                  </a:ext>
                </a:extLst>
              </a:tr>
              <a:tr h="24810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53,069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3,180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56,257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56,257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6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66003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52,085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66003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3,054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33,924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1,393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48274"/>
                  </a:ext>
                </a:extLst>
              </a:tr>
              <a:tr h="245881">
                <a:tc vMerge="1">
                  <a:txBody>
                    <a:bodyPr/>
                    <a:lstStyle/>
                    <a:p>
                      <a:pPr algn="l" rtl="0" fontAlgn="ctr"/>
                      <a:endParaRPr lang="es-MX" sz="1200" b="0" i="0" u="none" strike="noStrike" dirty="0">
                        <a:solidFill>
                          <a:srgbClr val="7D1D57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3,188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MX" sz="1200" b="0" i="0" u="none" strike="noStrike" dirty="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66003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55,139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66003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35,317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907565"/>
                  </a:ext>
                </a:extLst>
              </a:tr>
              <a:tr h="248103">
                <a:tc>
                  <a:txBody>
                    <a:bodyPr/>
                    <a:lstStyle/>
                    <a:p>
                      <a:pPr algn="ctr" rtl="0" fontAlgn="ctr"/>
                      <a:endParaRPr lang="es-MX" sz="1400" b="1" i="0" u="none" strike="noStrike" dirty="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endParaRPr lang="es-MX" sz="1400" b="1" i="0" u="none" strike="noStrike" dirty="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400" b="1" i="0" u="none" strike="noStrike" dirty="0">
                        <a:solidFill>
                          <a:srgbClr val="D6007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D5007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D5007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98.01%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i="0" u="none" strike="noStrike" kern="1200" dirty="0">
                          <a:solidFill>
                            <a:srgbClr val="D5007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62.78%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985631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6F70453-194A-AECF-670C-0EBFA12FF9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637851"/>
              </p:ext>
            </p:extLst>
          </p:nvPr>
        </p:nvGraphicFramePr>
        <p:xfrm>
          <a:off x="106682" y="3848426"/>
          <a:ext cx="3750186" cy="2645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0EFBE3F-644C-0FA2-571E-6451F8C7D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046075"/>
              </p:ext>
            </p:extLst>
          </p:nvPr>
        </p:nvGraphicFramePr>
        <p:xfrm>
          <a:off x="3977640" y="4064531"/>
          <a:ext cx="4236720" cy="2286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0702048-F56A-AB49-6322-5AA1AC404A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306238"/>
              </p:ext>
            </p:extLst>
          </p:nvPr>
        </p:nvGraphicFramePr>
        <p:xfrm>
          <a:off x="8008095" y="4033092"/>
          <a:ext cx="4236720" cy="2427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DDD191B-67D7-5FDB-9ED0-CA03AC822F0B}"/>
              </a:ext>
            </a:extLst>
          </p:cNvPr>
          <p:cNvSpPr txBox="1"/>
          <p:nvPr/>
        </p:nvSpPr>
        <p:spPr>
          <a:xfrm>
            <a:off x="588126" y="3695199"/>
            <a:ext cx="3174780" cy="369332"/>
          </a:xfrm>
          <a:prstGeom prst="rect">
            <a:avLst/>
          </a:prstGeom>
          <a:solidFill>
            <a:srgbClr val="FF4BB6"/>
          </a:solidFill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Global de envío del PEP</a:t>
            </a: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24451101-2A80-9613-E7DB-0956F63181C7}"/>
              </a:ext>
            </a:extLst>
          </p:cNvPr>
          <p:cNvSpPr txBox="1"/>
          <p:nvPr/>
        </p:nvSpPr>
        <p:spPr>
          <a:xfrm>
            <a:off x="5013900" y="4986674"/>
            <a:ext cx="2093192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 dirty="0">
                <a:solidFill>
                  <a:schemeClr val="bg1"/>
                </a:solidFill>
                <a:effectLst/>
              </a:rPr>
              <a:t>PEP entregados 98.01%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274569-E44B-B618-1EFF-014E7580C31D}"/>
              </a:ext>
            </a:extLst>
          </p:cNvPr>
          <p:cNvSpPr txBox="1"/>
          <p:nvPr/>
        </p:nvSpPr>
        <p:spPr>
          <a:xfrm>
            <a:off x="4407108" y="3695199"/>
            <a:ext cx="3377784" cy="369332"/>
          </a:xfrm>
          <a:prstGeom prst="rect">
            <a:avLst/>
          </a:prstGeom>
          <a:solidFill>
            <a:srgbClr val="FF4BB6"/>
          </a:solidFill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Global de entrega del PEP</a:t>
            </a:r>
          </a:p>
        </p:txBody>
      </p:sp>
      <p:sp>
        <p:nvSpPr>
          <p:cNvPr id="10" name="CuadroTexto 1">
            <a:extLst>
              <a:ext uri="{FF2B5EF4-FFF2-40B4-BE49-F238E27FC236}">
                <a16:creationId xmlns:a16="http://schemas.microsoft.com/office/drawing/2014/main" id="{35F8B1C2-8665-5D5B-1D28-CA6DF121AC78}"/>
              </a:ext>
            </a:extLst>
          </p:cNvPr>
          <p:cNvSpPr txBox="1"/>
          <p:nvPr/>
        </p:nvSpPr>
        <p:spPr>
          <a:xfrm>
            <a:off x="9763181" y="5040563"/>
            <a:ext cx="2093192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 dirty="0">
                <a:solidFill>
                  <a:schemeClr val="bg1"/>
                </a:solidFill>
              </a:rPr>
              <a:t>SPV recibidos</a:t>
            </a:r>
            <a:r>
              <a:rPr lang="es-MX" sz="1400" b="1" dirty="0">
                <a:solidFill>
                  <a:schemeClr val="bg1"/>
                </a:solidFill>
                <a:effectLst/>
              </a:rPr>
              <a:t> 62.78%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98550A-FD1B-A8EB-5459-2ED01C5E7259}"/>
              </a:ext>
            </a:extLst>
          </p:cNvPr>
          <p:cNvSpPr txBox="1"/>
          <p:nvPr/>
        </p:nvSpPr>
        <p:spPr>
          <a:xfrm>
            <a:off x="8361707" y="3695199"/>
            <a:ext cx="3582647" cy="369332"/>
          </a:xfrm>
          <a:prstGeom prst="rect">
            <a:avLst/>
          </a:prstGeom>
          <a:solidFill>
            <a:srgbClr val="FF4BB6"/>
          </a:solidFill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Global de recepción del SPV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78527D77-7A04-9C96-2842-F4DDE0AF87DE}"/>
              </a:ext>
            </a:extLst>
          </p:cNvPr>
          <p:cNvSpPr txBox="1"/>
          <p:nvPr/>
        </p:nvSpPr>
        <p:spPr>
          <a:xfrm>
            <a:off x="8742312" y="4386272"/>
            <a:ext cx="1384143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400" b="1" dirty="0">
                <a:solidFill>
                  <a:schemeClr val="bg1"/>
                </a:solidFill>
              </a:rPr>
              <a:t>SPV pendientes 37.22%</a:t>
            </a:r>
            <a:endParaRPr lang="es-MX" sz="14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0597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11. Devolución de PEP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04B8F4B-6B93-7E07-7CB6-252A0B2A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00804" y="6309697"/>
            <a:ext cx="2867627" cy="365125"/>
          </a:xfrm>
        </p:spPr>
        <p:txBody>
          <a:bodyPr/>
          <a:lstStyle/>
          <a:p>
            <a:pPr algn="r"/>
            <a:r>
              <a:rPr lang="en-US" dirty="0"/>
              <a:t>21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34D42B5-C719-DA38-97F3-DB53E8BA6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507983"/>
              </p:ext>
            </p:extLst>
          </p:nvPr>
        </p:nvGraphicFramePr>
        <p:xfrm>
          <a:off x="686950" y="761318"/>
          <a:ext cx="5544649" cy="5730941"/>
        </p:xfrm>
        <a:graphic>
          <a:graphicData uri="http://schemas.openxmlformats.org/drawingml/2006/table">
            <a:tbl>
              <a:tblPr/>
              <a:tblGrid>
                <a:gridCol w="1812416">
                  <a:extLst>
                    <a:ext uri="{9D8B030D-6E8A-4147-A177-3AD203B41FA5}">
                      <a16:colId xmlns:a16="http://schemas.microsoft.com/office/drawing/2014/main" val="3565568436"/>
                    </a:ext>
                  </a:extLst>
                </a:gridCol>
                <a:gridCol w="832368">
                  <a:extLst>
                    <a:ext uri="{9D8B030D-6E8A-4147-A177-3AD203B41FA5}">
                      <a16:colId xmlns:a16="http://schemas.microsoft.com/office/drawing/2014/main" val="1983664669"/>
                    </a:ext>
                  </a:extLst>
                </a:gridCol>
                <a:gridCol w="255081">
                  <a:extLst>
                    <a:ext uri="{9D8B030D-6E8A-4147-A177-3AD203B41FA5}">
                      <a16:colId xmlns:a16="http://schemas.microsoft.com/office/drawing/2014/main" val="653091516"/>
                    </a:ext>
                  </a:extLst>
                </a:gridCol>
                <a:gridCol w="1812416">
                  <a:extLst>
                    <a:ext uri="{9D8B030D-6E8A-4147-A177-3AD203B41FA5}">
                      <a16:colId xmlns:a16="http://schemas.microsoft.com/office/drawing/2014/main" val="4055359357"/>
                    </a:ext>
                  </a:extLst>
                </a:gridCol>
                <a:gridCol w="832368">
                  <a:extLst>
                    <a:ext uri="{9D8B030D-6E8A-4147-A177-3AD203B41FA5}">
                      <a16:colId xmlns:a16="http://schemas.microsoft.com/office/drawing/2014/main" val="2710902677"/>
                    </a:ext>
                  </a:extLst>
                </a:gridCol>
              </a:tblGrid>
              <a:tr h="288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415320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424726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29569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66162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717792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515595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460239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901080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7489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513695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3743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369328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166298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66276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812465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51536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601472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127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78339"/>
                  </a:ext>
                </a:extLst>
              </a:tr>
              <a:tr h="3096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83856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BFB892E-463D-A14E-398D-528860478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305571"/>
              </p:ext>
            </p:extLst>
          </p:nvPr>
        </p:nvGraphicFramePr>
        <p:xfrm>
          <a:off x="6451736" y="761318"/>
          <a:ext cx="5053314" cy="2133489"/>
        </p:xfrm>
        <a:graphic>
          <a:graphicData uri="http://schemas.openxmlformats.org/drawingml/2006/table">
            <a:tbl>
              <a:tblPr/>
              <a:tblGrid>
                <a:gridCol w="3629628">
                  <a:extLst>
                    <a:ext uri="{9D8B030D-6E8A-4147-A177-3AD203B41FA5}">
                      <a16:colId xmlns:a16="http://schemas.microsoft.com/office/drawing/2014/main" val="1476636259"/>
                    </a:ext>
                  </a:extLst>
                </a:gridCol>
                <a:gridCol w="1423686">
                  <a:extLst>
                    <a:ext uri="{9D8B030D-6E8A-4147-A177-3AD203B41FA5}">
                      <a16:colId xmlns:a16="http://schemas.microsoft.com/office/drawing/2014/main" val="3459225938"/>
                    </a:ext>
                  </a:extLst>
                </a:gridCol>
              </a:tblGrid>
              <a:tr h="2561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Causas de devolución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Registros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70594"/>
                  </a:ext>
                </a:extLst>
              </a:tr>
              <a:tr h="3368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Dirección incorrecta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675299"/>
                  </a:ext>
                </a:extLst>
              </a:tr>
              <a:tr h="3368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Domicilio no localizado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44744"/>
                  </a:ext>
                </a:extLst>
              </a:tr>
              <a:tr h="3009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Rechazado en el domicilio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526186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En revisión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908109"/>
                  </a:ext>
                </a:extLst>
              </a:tr>
              <a:tr h="2942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Servicio de mensajería suspendido a Haití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388179"/>
                  </a:ext>
                </a:extLst>
              </a:tr>
              <a:tr h="296104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9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390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D5007F"/>
                </a:solidFill>
                <a:cs typeface="Arial" panose="020B0604020202020204" pitchFamily="34" charset="0"/>
              </a:rPr>
              <a:t>12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Re-emisión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 de PEP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04B8F4B-6B93-7E07-7CB6-252A0B2A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00804" y="6309697"/>
            <a:ext cx="2867627" cy="365125"/>
          </a:xfrm>
        </p:spPr>
        <p:txBody>
          <a:bodyPr/>
          <a:lstStyle/>
          <a:p>
            <a:pPr algn="r"/>
            <a:r>
              <a:rPr lang="en-US" dirty="0"/>
              <a:t>22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34D42B5-C719-DA38-97F3-DB53E8BA6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436912"/>
              </p:ext>
            </p:extLst>
          </p:nvPr>
        </p:nvGraphicFramePr>
        <p:xfrm>
          <a:off x="686950" y="757538"/>
          <a:ext cx="5544649" cy="5730941"/>
        </p:xfrm>
        <a:graphic>
          <a:graphicData uri="http://schemas.openxmlformats.org/drawingml/2006/table">
            <a:tbl>
              <a:tblPr/>
              <a:tblGrid>
                <a:gridCol w="1812416">
                  <a:extLst>
                    <a:ext uri="{9D8B030D-6E8A-4147-A177-3AD203B41FA5}">
                      <a16:colId xmlns:a16="http://schemas.microsoft.com/office/drawing/2014/main" val="3565568436"/>
                    </a:ext>
                  </a:extLst>
                </a:gridCol>
                <a:gridCol w="832368">
                  <a:extLst>
                    <a:ext uri="{9D8B030D-6E8A-4147-A177-3AD203B41FA5}">
                      <a16:colId xmlns:a16="http://schemas.microsoft.com/office/drawing/2014/main" val="1983664669"/>
                    </a:ext>
                  </a:extLst>
                </a:gridCol>
                <a:gridCol w="255081">
                  <a:extLst>
                    <a:ext uri="{9D8B030D-6E8A-4147-A177-3AD203B41FA5}">
                      <a16:colId xmlns:a16="http://schemas.microsoft.com/office/drawing/2014/main" val="653091516"/>
                    </a:ext>
                  </a:extLst>
                </a:gridCol>
                <a:gridCol w="1812416">
                  <a:extLst>
                    <a:ext uri="{9D8B030D-6E8A-4147-A177-3AD203B41FA5}">
                      <a16:colId xmlns:a16="http://schemas.microsoft.com/office/drawing/2014/main" val="4055359357"/>
                    </a:ext>
                  </a:extLst>
                </a:gridCol>
                <a:gridCol w="832368">
                  <a:extLst>
                    <a:ext uri="{9D8B030D-6E8A-4147-A177-3AD203B41FA5}">
                      <a16:colId xmlns:a16="http://schemas.microsoft.com/office/drawing/2014/main" val="2710902677"/>
                    </a:ext>
                  </a:extLst>
                </a:gridCol>
              </a:tblGrid>
              <a:tr h="288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415320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424726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29569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66162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717792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515595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460239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901080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7489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513695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3743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369328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166298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66276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812465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515367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601472"/>
                  </a:ext>
                </a:extLst>
              </a:tr>
              <a:tr h="301920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78339"/>
                  </a:ext>
                </a:extLst>
              </a:tr>
              <a:tr h="3096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83856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30E8905-290E-D4B1-A2AF-C775483EC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35968"/>
              </p:ext>
            </p:extLst>
          </p:nvPr>
        </p:nvGraphicFramePr>
        <p:xfrm>
          <a:off x="6450280" y="757538"/>
          <a:ext cx="5385376" cy="1754169"/>
        </p:xfrm>
        <a:graphic>
          <a:graphicData uri="http://schemas.openxmlformats.org/drawingml/2006/table">
            <a:tbl>
              <a:tblPr/>
              <a:tblGrid>
                <a:gridCol w="4117406">
                  <a:extLst>
                    <a:ext uri="{9D8B030D-6E8A-4147-A177-3AD203B41FA5}">
                      <a16:colId xmlns:a16="http://schemas.microsoft.com/office/drawing/2014/main" val="226261383"/>
                    </a:ext>
                  </a:extLst>
                </a:gridCol>
                <a:gridCol w="1267970">
                  <a:extLst>
                    <a:ext uri="{9D8B030D-6E8A-4147-A177-3AD203B41FA5}">
                      <a16:colId xmlns:a16="http://schemas.microsoft.com/office/drawing/2014/main" val="3127120976"/>
                    </a:ext>
                  </a:extLst>
                </a:gridCol>
              </a:tblGrid>
              <a:tr h="2726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Causa de </a:t>
                      </a:r>
                      <a:r>
                        <a:rPr lang="es-MX" sz="1500" b="1" i="0" u="none" strike="noStrike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re-emisión</a:t>
                      </a:r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de nuevo PEP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Registros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74548"/>
                  </a:ext>
                </a:extLst>
              </a:tr>
              <a:tr h="3009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Ciudadano no recibió el PEP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55942"/>
                  </a:ext>
                </a:extLst>
              </a:tr>
              <a:tr h="3009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Ciudadano reportó daño de boletas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065837"/>
                  </a:ext>
                </a:extLst>
              </a:tr>
              <a:tr h="3009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Paquete Electoral incompleto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888091"/>
                  </a:ext>
                </a:extLst>
              </a:tr>
              <a:tr h="3009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Paquete Electoral dañado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005045"/>
                  </a:ext>
                </a:extLst>
              </a:tr>
              <a:tr h="277792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018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17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D5007F"/>
                </a:solidFill>
                <a:cs typeface="Arial" panose="020B0604020202020204" pitchFamily="34" charset="0"/>
              </a:rPr>
              <a:t>13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Reenvío de PEP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04B8F4B-6B93-7E07-7CB6-252A0B2A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00804" y="6309697"/>
            <a:ext cx="2867627" cy="365125"/>
          </a:xfrm>
        </p:spPr>
        <p:txBody>
          <a:bodyPr/>
          <a:lstStyle/>
          <a:p>
            <a:pPr algn="r"/>
            <a:r>
              <a:rPr lang="en-US" dirty="0"/>
              <a:t>23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CC56AB7-B57E-D9D0-1A4D-1CA0D6C9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02250"/>
              </p:ext>
            </p:extLst>
          </p:nvPr>
        </p:nvGraphicFramePr>
        <p:xfrm>
          <a:off x="686950" y="761318"/>
          <a:ext cx="5651704" cy="5834789"/>
        </p:xfrm>
        <a:graphic>
          <a:graphicData uri="http://schemas.openxmlformats.org/drawingml/2006/table">
            <a:tbl>
              <a:tblPr/>
              <a:tblGrid>
                <a:gridCol w="1847410">
                  <a:extLst>
                    <a:ext uri="{9D8B030D-6E8A-4147-A177-3AD203B41FA5}">
                      <a16:colId xmlns:a16="http://schemas.microsoft.com/office/drawing/2014/main" val="3698733881"/>
                    </a:ext>
                  </a:extLst>
                </a:gridCol>
                <a:gridCol w="848439">
                  <a:extLst>
                    <a:ext uri="{9D8B030D-6E8A-4147-A177-3AD203B41FA5}">
                      <a16:colId xmlns:a16="http://schemas.microsoft.com/office/drawing/2014/main" val="1771763349"/>
                    </a:ext>
                  </a:extLst>
                </a:gridCol>
                <a:gridCol w="260006">
                  <a:extLst>
                    <a:ext uri="{9D8B030D-6E8A-4147-A177-3AD203B41FA5}">
                      <a16:colId xmlns:a16="http://schemas.microsoft.com/office/drawing/2014/main" val="4041439227"/>
                    </a:ext>
                  </a:extLst>
                </a:gridCol>
                <a:gridCol w="1847410">
                  <a:extLst>
                    <a:ext uri="{9D8B030D-6E8A-4147-A177-3AD203B41FA5}">
                      <a16:colId xmlns:a16="http://schemas.microsoft.com/office/drawing/2014/main" val="3259113741"/>
                    </a:ext>
                  </a:extLst>
                </a:gridCol>
                <a:gridCol w="848439">
                  <a:extLst>
                    <a:ext uri="{9D8B030D-6E8A-4147-A177-3AD203B41FA5}">
                      <a16:colId xmlns:a16="http://schemas.microsoft.com/office/drawing/2014/main" val="2212901128"/>
                    </a:ext>
                  </a:extLst>
                </a:gridCol>
              </a:tblGrid>
              <a:tr h="293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93606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45011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638909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709406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586908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323255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558491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298821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303112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585292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577888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568258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608487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901696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15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354100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860814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726252"/>
                  </a:ext>
                </a:extLst>
              </a:tr>
              <a:tr h="307391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184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93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158221"/>
                  </a:ext>
                </a:extLst>
              </a:tr>
              <a:tr h="31527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80" marR="5880" marT="5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277</a:t>
                      </a:r>
                    </a:p>
                  </a:txBody>
                  <a:tcPr marL="5880" marR="5880" marT="5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934270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66F1F035-FBAE-F5FB-7C58-598CF1CAF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69281"/>
              </p:ext>
            </p:extLst>
          </p:nvPr>
        </p:nvGraphicFramePr>
        <p:xfrm>
          <a:off x="6616144" y="761318"/>
          <a:ext cx="4312363" cy="1950720"/>
        </p:xfrm>
        <a:graphic>
          <a:graphicData uri="http://schemas.openxmlformats.org/drawingml/2006/table">
            <a:tbl>
              <a:tblPr/>
              <a:tblGrid>
                <a:gridCol w="3068320">
                  <a:extLst>
                    <a:ext uri="{9D8B030D-6E8A-4147-A177-3AD203B41FA5}">
                      <a16:colId xmlns:a16="http://schemas.microsoft.com/office/drawing/2014/main" val="4022490226"/>
                    </a:ext>
                  </a:extLst>
                </a:gridCol>
                <a:gridCol w="1244043">
                  <a:extLst>
                    <a:ext uri="{9D8B030D-6E8A-4147-A177-3AD203B41FA5}">
                      <a16:colId xmlns:a16="http://schemas.microsoft.com/office/drawing/2014/main" val="2188099168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Causa de reenvío del PEP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reenviados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70091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Ciudadano no localizado en domicilio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04298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Domicilio no localizado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74496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Dirección incorrecta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59117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Rechazado en domicilio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3882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277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381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014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50" dirty="0">
                <a:solidFill>
                  <a:srgbClr val="D5007F"/>
                </a:solidFill>
                <a:cs typeface="Arial" panose="020B0604020202020204" pitchFamily="34" charset="0"/>
              </a:rPr>
              <a:t>14.</a:t>
            </a:r>
            <a:r>
              <a:rPr kumimoji="0" lang="es-MX" sz="205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es-MX" sz="2050" dirty="0">
                <a:solidFill>
                  <a:srgbClr val="D5007F"/>
                </a:solidFill>
                <a:cs typeface="Arial" panose="020B0604020202020204" pitchFamily="34" charset="0"/>
              </a:rPr>
              <a:t>Imágenes fotográficas – Envío PEP (Adenda), Reenvío y reemisiones</a:t>
            </a:r>
            <a:endParaRPr kumimoji="0" lang="es-MX" sz="2050" b="1" i="0" u="none" strike="noStrike" kern="1200" cap="none" spc="0" normalizeH="0" baseline="0" noProof="0" dirty="0">
              <a:ln>
                <a:noFill/>
              </a:ln>
              <a:solidFill>
                <a:srgbClr val="D5007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6" name="Marcador de número de diapositiva 25">
            <a:extLst>
              <a:ext uri="{FF2B5EF4-FFF2-40B4-BE49-F238E27FC236}">
                <a16:creationId xmlns:a16="http://schemas.microsoft.com/office/drawing/2014/main" id="{BE9A9953-8B45-5BEC-A2EF-596E7C7A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D6DE82-4139-E80F-1F63-D34C97C4E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42" y="870166"/>
            <a:ext cx="2979713" cy="2371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122BE0-DB6B-405D-2091-D5F1D0203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884" y="891538"/>
            <a:ext cx="2891843" cy="2371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FA082B-7AA3-CFBE-8A21-0620E58BF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057" y="891539"/>
            <a:ext cx="2696794" cy="2371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A7F1C2-7854-282A-DC55-DEE927813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181" y="870167"/>
            <a:ext cx="2696794" cy="2371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697599B-13DF-14AD-6919-C70883F02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36" y="3895525"/>
            <a:ext cx="2976920" cy="2371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437C858-C616-B5AC-FC62-20414F61A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2805" y="3888990"/>
            <a:ext cx="2891843" cy="2377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E32ADF1-97C0-D87C-D9BB-BDE18F7B4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9181" y="3888990"/>
            <a:ext cx="2694001" cy="2364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038A3AE-A26D-455B-D15B-1BA516577B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6057" y="3902060"/>
            <a:ext cx="2696795" cy="2364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2755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50" dirty="0">
                <a:solidFill>
                  <a:srgbClr val="D5007F"/>
                </a:solidFill>
                <a:cs typeface="Arial" panose="020B0604020202020204" pitchFamily="34" charset="0"/>
              </a:rPr>
              <a:t>14.</a:t>
            </a:r>
            <a:r>
              <a:rPr kumimoji="0" lang="es-MX" sz="205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es-MX" sz="2050" dirty="0">
                <a:solidFill>
                  <a:srgbClr val="D5007F"/>
                </a:solidFill>
                <a:cs typeface="Arial" panose="020B0604020202020204" pitchFamily="34" charset="0"/>
              </a:rPr>
              <a:t>Imágenes fotográficas – Recepción de SPV </a:t>
            </a:r>
            <a:r>
              <a:rPr kumimoji="0" lang="es-MX" sz="205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arcador de número de diapositiva 25">
            <a:extLst>
              <a:ext uri="{FF2B5EF4-FFF2-40B4-BE49-F238E27FC236}">
                <a16:creationId xmlns:a16="http://schemas.microsoft.com/office/drawing/2014/main" id="{BE9A9953-8B45-5BEC-A2EF-596E7C7A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B6B941-77F0-0976-903C-873D58A29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02" y="970574"/>
            <a:ext cx="2956537" cy="2458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B4C2CC-9355-9BAD-090B-3615A2569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573" y="990807"/>
            <a:ext cx="2896000" cy="241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2955596-D1E6-FF79-8F36-B3B84EFB4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507" y="1018866"/>
            <a:ext cx="3020422" cy="241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B8B3CE-C0CB-CE00-B779-825C2EC43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263" y="1018866"/>
            <a:ext cx="2700505" cy="241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D22FAA-D4E0-FF72-F4E6-8F040D09B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702" y="3927793"/>
            <a:ext cx="2956537" cy="2428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905502E-FF0C-F87F-377B-327CC021E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8573" y="3927793"/>
            <a:ext cx="2896000" cy="2428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6CB3C02-D55A-6B49-00F9-10355C0682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9999" y="3927792"/>
            <a:ext cx="2967930" cy="2428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BB2D41C-7A6E-07B4-4497-F199106907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9263" y="3927793"/>
            <a:ext cx="2700505" cy="241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0353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15. </a:t>
            </a:r>
            <a:r>
              <a:rPr lang="es-MX" sz="2400" dirty="0">
                <a:solidFill>
                  <a:srgbClr val="D5007F"/>
                </a:solidFill>
                <a:cs typeface="Arial" panose="020B0604020202020204" pitchFamily="34" charset="0"/>
              </a:rPr>
              <a:t>Aspectos Relevantes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9B5EF6-842A-4F7A-D679-0607FC1F351A}"/>
              </a:ext>
            </a:extLst>
          </p:cNvPr>
          <p:cNvSpPr txBox="1"/>
          <p:nvPr/>
        </p:nvSpPr>
        <p:spPr>
          <a:xfrm>
            <a:off x="343475" y="847983"/>
            <a:ext cx="11497426" cy="85869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Respecto al envío del PEP, se informa lo siguiente:</a:t>
            </a:r>
          </a:p>
          <a:p>
            <a:pPr algn="just"/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Se tiene 1 PEP devuelto de Haití que no puede ser reenviado por suspensión de servicios de mensajería.</a:t>
            </a: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Con corte al 24 de mayo de 2024, se han enviado PEP a 86 países y entregado PEP en 83 países.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Se ha recibido 33,924 SPV provenientes de 70 países.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Se tienen 211 PEP devueltos, de los cuales, a través de INETEL, se está intentado contactar al ciudadano para confirmar sus datos de domicilio, y así poder realizar el reenvío del PEP.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4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4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MX" sz="2400" dirty="0">
              <a:latin typeface="Century Gothic" panose="020B0502020202020204" pitchFamily="34" charset="0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9CB9BC-3DBC-6420-5023-B9207D70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93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15. </a:t>
            </a:r>
            <a:r>
              <a:rPr lang="es-MX" sz="2400" dirty="0">
                <a:solidFill>
                  <a:srgbClr val="D5007F"/>
                </a:solidFill>
                <a:cs typeface="Arial" panose="020B0604020202020204" pitchFamily="34" charset="0"/>
              </a:rPr>
              <a:t>Aspectos Relevantes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9B5EF6-842A-4F7A-D679-0607FC1F351A}"/>
              </a:ext>
            </a:extLst>
          </p:cNvPr>
          <p:cNvSpPr txBox="1"/>
          <p:nvPr/>
        </p:nvSpPr>
        <p:spPr>
          <a:xfrm>
            <a:off x="343475" y="847983"/>
            <a:ext cx="11497426" cy="73558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Respecto al envío del PEP de los registros correspondientes a la Adenda , se informa lo siguiente:</a:t>
            </a:r>
          </a:p>
          <a:p>
            <a:pPr algn="just"/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Con corte al 24 de mayo de 2024, se han enviado PEP a 54 países y entregado PEP en 44 países.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000" dirty="0">
                <a:solidFill>
                  <a:srgbClr val="993366"/>
                </a:solidFill>
                <a:latin typeface="Century Gothic" panose="020B0502020202020204" pitchFamily="34" charset="0"/>
              </a:rPr>
              <a:t>Se ha recibido 1,393 SPV provenientes de 23 países.</a:t>
            </a: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4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algn="just"/>
            <a:endParaRPr lang="es-MX" sz="2400" dirty="0">
              <a:solidFill>
                <a:srgbClr val="993366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MX" sz="2400" dirty="0">
              <a:latin typeface="Century Gothic" panose="020B0502020202020204" pitchFamily="34" charset="0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9CB9BC-3DBC-6420-5023-B9207D70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7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6" y="116959"/>
            <a:ext cx="9964908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2. Calendario de Actividades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A85338B-44FD-F4EF-BB41-DEAB40CA0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7314"/>
              </p:ext>
            </p:extLst>
          </p:nvPr>
        </p:nvGraphicFramePr>
        <p:xfrm>
          <a:off x="343475" y="758006"/>
          <a:ext cx="11503084" cy="5439094"/>
        </p:xfrm>
        <a:graphic>
          <a:graphicData uri="http://schemas.openxmlformats.org/drawingml/2006/table">
            <a:tbl>
              <a:tblPr/>
              <a:tblGrid>
                <a:gridCol w="361042">
                  <a:extLst>
                    <a:ext uri="{9D8B030D-6E8A-4147-A177-3AD203B41FA5}">
                      <a16:colId xmlns:a16="http://schemas.microsoft.com/office/drawing/2014/main" val="1082861354"/>
                    </a:ext>
                  </a:extLst>
                </a:gridCol>
                <a:gridCol w="4521787">
                  <a:extLst>
                    <a:ext uri="{9D8B030D-6E8A-4147-A177-3AD203B41FA5}">
                      <a16:colId xmlns:a16="http://schemas.microsoft.com/office/drawing/2014/main" val="3524229901"/>
                    </a:ext>
                  </a:extLst>
                </a:gridCol>
                <a:gridCol w="2239642">
                  <a:extLst>
                    <a:ext uri="{9D8B030D-6E8A-4147-A177-3AD203B41FA5}">
                      <a16:colId xmlns:a16="http://schemas.microsoft.com/office/drawing/2014/main" val="1014199814"/>
                    </a:ext>
                  </a:extLst>
                </a:gridCol>
                <a:gridCol w="1299086">
                  <a:extLst>
                    <a:ext uri="{9D8B030D-6E8A-4147-A177-3AD203B41FA5}">
                      <a16:colId xmlns:a16="http://schemas.microsoft.com/office/drawing/2014/main" val="1406342343"/>
                    </a:ext>
                  </a:extLst>
                </a:gridCol>
                <a:gridCol w="3081527">
                  <a:extLst>
                    <a:ext uri="{9D8B030D-6E8A-4147-A177-3AD203B41FA5}">
                      <a16:colId xmlns:a16="http://schemas.microsoft.com/office/drawing/2014/main" val="154871313"/>
                    </a:ext>
                  </a:extLst>
                </a:gridCol>
              </a:tblGrid>
              <a:tr h="3501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Actividades</a:t>
                      </a:r>
                    </a:p>
                  </a:txBody>
                  <a:tcPr marL="7891" marR="7891" marT="789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Periodo de ejecución</a:t>
                      </a:r>
                    </a:p>
                  </a:txBody>
                  <a:tcPr marL="7891" marR="7891" marT="7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Estatus</a:t>
                      </a:r>
                    </a:p>
                  </a:txBody>
                  <a:tcPr marL="7891" marR="7891" marT="7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Observaciones</a:t>
                      </a:r>
                    </a:p>
                  </a:txBody>
                  <a:tcPr marL="7891" marR="7891" marT="7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66873"/>
                  </a:ext>
                </a:extLst>
              </a:tr>
              <a:tr h="100003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Recepción de materiales para la integración del Paquete Electoral Postal (PEP), correspondiente al Proceso Electoral Federal (PEF)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12 al 18 Abril 2024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Concluida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Para la elección de Presidente de la República y Senadurías.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96951"/>
                  </a:ext>
                </a:extLst>
              </a:tr>
              <a:tr h="113461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7891" marR="7891" marT="789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Recepción de materiales para la integración del PEP, correspondiente a los Procesos Electorales Locales (PEL)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08 abril al 01 Mayo 2024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Concluida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500" b="1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Recibido (9 OPL)</a:t>
                      </a:r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: Chiapas, Ciudad de México, Guanajuato, Puebla ,  Yucatán , Jalisco, México, Oaxaca y Morelos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43400"/>
                  </a:ext>
                </a:extLst>
              </a:tr>
              <a:tr h="33081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Generación y pegado de guías (envío y retorno)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18 al 26 Abril 2024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Concluida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200" b="0" i="0" u="none" strike="noStrike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56974"/>
                  </a:ext>
                </a:extLst>
              </a:tr>
              <a:tr h="50429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7891" marR="7891" marT="789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Integración del PEP 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15 Abril al 6 Mayo 2024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1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Concluida</a:t>
                      </a:r>
                      <a:endParaRPr lang="es-MX" sz="1500" b="1" i="0" u="none" strike="noStrike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La actividad inició el 23 de abril 2024.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510692"/>
                  </a:ext>
                </a:extLst>
              </a:tr>
              <a:tr h="40865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Envío del PEP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23 al 06 Mayo 2024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1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Concluida</a:t>
                      </a:r>
                      <a:endParaRPr lang="es-MX" sz="1500" b="1" i="0" u="none" strike="noStrike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500" b="0" i="0" u="none" strike="noStrike" dirty="0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320426"/>
                  </a:ext>
                </a:extLst>
              </a:tr>
              <a:tr h="40865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Informe de integración y envío del PEP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15 Abril al 03 Mayo 2024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Concluida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200" b="0" i="0" u="none" strike="noStrike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486227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Reenvío del PEP (en su caso)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1 al 24 Mayo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En proceso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200" b="0" i="0" u="none" strike="noStrike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948654"/>
                  </a:ext>
                </a:extLst>
              </a:tr>
              <a:tr h="27174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Recepción de Sobres Postal Voto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23 Abril al 1 Junio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En proceso</a:t>
                      </a:r>
                      <a:endParaRPr lang="es-MX" sz="1500" b="0" i="0" u="none" strike="noStrike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La actividad inició el 30 de abril 2024</a:t>
                      </a:r>
                      <a:r>
                        <a:rPr lang="es-MX" sz="12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466449"/>
                  </a:ext>
                </a:extLst>
              </a:tr>
              <a:tr h="32302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Informe de recepción de Sobres Postal Voto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1 Mayo al 6 Junio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0" i="0" u="none" strike="noStrike">
                          <a:solidFill>
                            <a:srgbClr val="660033"/>
                          </a:solidFill>
                          <a:effectLst/>
                          <a:latin typeface="Century Gothic" panose="020B0502020202020204" pitchFamily="34" charset="0"/>
                        </a:rPr>
                        <a:t>En proceso</a:t>
                      </a: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200" b="0" i="0" u="none" strike="noStrike" dirty="0">
                        <a:solidFill>
                          <a:srgbClr val="6600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891" marR="7891" marT="7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811689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7AC59D-1C20-114D-180F-81E8D218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1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6950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3. Conformación de la LNERE – PEF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2383DBA-3FB8-1CEA-C7D0-CB6B86621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689293"/>
              </p:ext>
            </p:extLst>
          </p:nvPr>
        </p:nvGraphicFramePr>
        <p:xfrm>
          <a:off x="395863" y="1073039"/>
          <a:ext cx="6157337" cy="5283311"/>
        </p:xfrm>
        <a:graphic>
          <a:graphicData uri="http://schemas.openxmlformats.org/drawingml/2006/table">
            <a:tbl>
              <a:tblPr/>
              <a:tblGrid>
                <a:gridCol w="2171124">
                  <a:extLst>
                    <a:ext uri="{9D8B030D-6E8A-4147-A177-3AD203B41FA5}">
                      <a16:colId xmlns:a16="http://schemas.microsoft.com/office/drawing/2014/main" val="1833760386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182022663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741057209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2965961782"/>
                    </a:ext>
                  </a:extLst>
                </a:gridCol>
                <a:gridCol w="995363">
                  <a:extLst>
                    <a:ext uri="{9D8B030D-6E8A-4147-A177-3AD203B41FA5}">
                      <a16:colId xmlns:a16="http://schemas.microsoft.com/office/drawing/2014/main" val="4024699336"/>
                    </a:ext>
                  </a:extLst>
                </a:gridCol>
              </a:tblGrid>
              <a:tr h="278069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Entidad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Registros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Entidad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Registros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497148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01Aguascalientes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 Morelos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351593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02 Baja California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884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 Nayarit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849100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03 Baja California Sur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 Nuevo León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1,429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380293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04 Campeche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 Oaxaca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2,519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031681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05 Coahuila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 Puebla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3,194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034144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06 Colima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 Querétaro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1842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07 Chiapas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23 Quintana Roo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75142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08 Chihuahua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1,793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 San Luis Potosí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1,267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910001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09 Ciudad de México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8,128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 Sinaloa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6892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 Durango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1,172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26 Sonora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679818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 Guanajuato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3,531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 Tabasco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849550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 Guerrero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2,785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 Tamaulipas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1,320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862822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 Hidalgo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1,281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29 Tlaxcala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78243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 Jalisco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5,316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 Veracruz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2,179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64000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 México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2,469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31 Yucatán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09124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 Michoacán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4,648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32 Zacatecas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1,503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65945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Subtotal 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34,589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Subtotal 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18,480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019906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53,069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543740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CF7045-50A3-47D6-BBB8-CB356092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A1A7D1D-B34C-9C92-89BA-3D26D03597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291193"/>
              </p:ext>
            </p:extLst>
          </p:nvPr>
        </p:nvGraphicFramePr>
        <p:xfrm>
          <a:off x="7050405" y="1084364"/>
          <a:ext cx="5474970" cy="5520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74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6950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>
                <a:solidFill>
                  <a:srgbClr val="D5007F"/>
                </a:solidFill>
                <a:cs typeface="Arial" panose="020B0604020202020204" pitchFamily="34" charset="0"/>
              </a:rPr>
              <a:t>4</a:t>
            </a: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LNERE (</a:t>
            </a:r>
            <a:r>
              <a:rPr lang="es-MX" sz="2400">
                <a:solidFill>
                  <a:srgbClr val="D5007F"/>
                </a:solidFill>
                <a:cs typeface="Arial" panose="020B0604020202020204" pitchFamily="34" charset="0"/>
              </a:rPr>
              <a:t>Adenda</a:t>
            </a: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) – PEF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2383DBA-3FB8-1CEA-C7D0-CB6B86621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354780"/>
              </p:ext>
            </p:extLst>
          </p:nvPr>
        </p:nvGraphicFramePr>
        <p:xfrm>
          <a:off x="395863" y="1073039"/>
          <a:ext cx="6157337" cy="5283311"/>
        </p:xfrm>
        <a:graphic>
          <a:graphicData uri="http://schemas.openxmlformats.org/drawingml/2006/table">
            <a:tbl>
              <a:tblPr/>
              <a:tblGrid>
                <a:gridCol w="2171124">
                  <a:extLst>
                    <a:ext uri="{9D8B030D-6E8A-4147-A177-3AD203B41FA5}">
                      <a16:colId xmlns:a16="http://schemas.microsoft.com/office/drawing/2014/main" val="1833760386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182022663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741057209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2965961782"/>
                    </a:ext>
                  </a:extLst>
                </a:gridCol>
                <a:gridCol w="995363">
                  <a:extLst>
                    <a:ext uri="{9D8B030D-6E8A-4147-A177-3AD203B41FA5}">
                      <a16:colId xmlns:a16="http://schemas.microsoft.com/office/drawing/2014/main" val="4024699336"/>
                    </a:ext>
                  </a:extLst>
                </a:gridCol>
              </a:tblGrid>
              <a:tr h="278069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Entidad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Registros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Entidad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Registros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497148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01Aguascalientes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 Morelos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351593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02 Baja California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 Nayarit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849100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03 Baja California Sur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 Nuevo León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380293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04 Campeche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 Oaxaca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031681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05 Coahuila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 Puebla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034144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06 Colima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 Querétaro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1842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07 Chiapas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23 Quintana Roo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75142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08 Chihuahua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 San Luis Potosí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910001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09 Ciudad de México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 Sinaloa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6892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 Durango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26 Sonora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679818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 Guanajuato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 Tabasco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849550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 Guerrero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 Tamaulipas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862822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 Hidalgo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29 Tlaxcala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78243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 Jalisco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 Veracruz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64000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 México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31 Yucatán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09124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 Michoacán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r>
                        <a:rPr lang="es-MX" sz="1600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32 Zacatecas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659459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Subtotal 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2,155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 dirty="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774222" rtl="0" eaLnBrk="1" fontAlgn="ctr" latinLnBrk="0" hangingPunct="1"/>
                      <a:r>
                        <a:rPr lang="es-MX" sz="1600" b="1" kern="120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Subtotal 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1,033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019906"/>
                  </a:ext>
                </a:extLst>
              </a:tr>
              <a:tr h="278069"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774222" rtl="0" eaLnBrk="1" fontAlgn="ctr" latinLnBrk="0" hangingPunct="1"/>
                      <a:endParaRPr lang="es-MX" sz="1600" kern="120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774222" rtl="0" eaLnBrk="1" fontAlgn="ctr" latinLnBrk="0" hangingPunct="1"/>
                      <a:r>
                        <a:rPr lang="es-MX" sz="1600" b="1" kern="1200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3,188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543740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CF7045-50A3-47D6-BBB8-CB356092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FC54EC0-EA74-A637-85B1-8435B44410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5988904"/>
              </p:ext>
            </p:extLst>
          </p:nvPr>
        </p:nvGraphicFramePr>
        <p:xfrm>
          <a:off x="6618914" y="981074"/>
          <a:ext cx="6239522" cy="521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CuadroTexto 40">
            <a:extLst>
              <a:ext uri="{FF2B5EF4-FFF2-40B4-BE49-F238E27FC236}">
                <a16:creationId xmlns:a16="http://schemas.microsoft.com/office/drawing/2014/main" id="{05CFA520-BACD-9760-9E81-193E29DFD686}"/>
              </a:ext>
            </a:extLst>
          </p:cNvPr>
          <p:cNvSpPr txBox="1"/>
          <p:nvPr/>
        </p:nvSpPr>
        <p:spPr>
          <a:xfrm>
            <a:off x="11537659" y="1166070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580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26DA6A1-8706-696E-FD3B-3F3B7D4B33AC}"/>
              </a:ext>
            </a:extLst>
          </p:cNvPr>
          <p:cNvSpPr txBox="1"/>
          <p:nvPr/>
        </p:nvSpPr>
        <p:spPr>
          <a:xfrm>
            <a:off x="9160114" y="1470870"/>
            <a:ext cx="51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1533CB0-5CB7-A0B5-1329-8559ECF9DC98}"/>
              </a:ext>
            </a:extLst>
          </p:cNvPr>
          <p:cNvSpPr txBox="1"/>
          <p:nvPr/>
        </p:nvSpPr>
        <p:spPr>
          <a:xfrm>
            <a:off x="8913338" y="1614250"/>
            <a:ext cx="51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  <a:endParaRPr lang="es-MX" sz="900" b="1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E3CD480-7E47-C4F6-10A4-4B8EBEC5360B}"/>
              </a:ext>
            </a:extLst>
          </p:cNvPr>
          <p:cNvSpPr txBox="1"/>
          <p:nvPr/>
        </p:nvSpPr>
        <p:spPr>
          <a:xfrm>
            <a:off x="8714729" y="1775670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AE064A3-C680-42FB-53F4-3D73DCEE97AA}"/>
              </a:ext>
            </a:extLst>
          </p:cNvPr>
          <p:cNvSpPr txBox="1"/>
          <p:nvPr/>
        </p:nvSpPr>
        <p:spPr>
          <a:xfrm>
            <a:off x="8597249" y="1935407"/>
            <a:ext cx="51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  <a:endParaRPr lang="es-MX" sz="900" b="1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2BB7FA4-91B1-2CA4-E33C-F79CBD172F61}"/>
              </a:ext>
            </a:extLst>
          </p:cNvPr>
          <p:cNvSpPr txBox="1"/>
          <p:nvPr/>
        </p:nvSpPr>
        <p:spPr>
          <a:xfrm>
            <a:off x="10123205" y="1318470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333534A-3140-C620-A206-270C3412E37A}"/>
              </a:ext>
            </a:extLst>
          </p:cNvPr>
          <p:cNvSpPr txBox="1"/>
          <p:nvPr/>
        </p:nvSpPr>
        <p:spPr>
          <a:xfrm>
            <a:off x="7968075" y="2693989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60A30DB-892F-5BE7-8E2E-9CC5F28F4729}"/>
              </a:ext>
            </a:extLst>
          </p:cNvPr>
          <p:cNvSpPr txBox="1"/>
          <p:nvPr/>
        </p:nvSpPr>
        <p:spPr>
          <a:xfrm>
            <a:off x="7902361" y="2849807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A36E987-9AC8-C035-B413-EB813CB46D13}"/>
              </a:ext>
            </a:extLst>
          </p:cNvPr>
          <p:cNvSpPr txBox="1"/>
          <p:nvPr/>
        </p:nvSpPr>
        <p:spPr>
          <a:xfrm>
            <a:off x="7646497" y="5925416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18B8FDE-D46B-EDC2-3BE5-1AD86CA323EB}"/>
              </a:ext>
            </a:extLst>
          </p:cNvPr>
          <p:cNvSpPr txBox="1"/>
          <p:nvPr/>
        </p:nvSpPr>
        <p:spPr>
          <a:xfrm>
            <a:off x="7668525" y="4683114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C7E8B1B-E6B9-D333-05DB-BC227428506A}"/>
              </a:ext>
            </a:extLst>
          </p:cNvPr>
          <p:cNvSpPr txBox="1"/>
          <p:nvPr/>
        </p:nvSpPr>
        <p:spPr>
          <a:xfrm>
            <a:off x="7744650" y="4240446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D15AC1D-B98E-C7F0-FBDD-D8B14EE6B23D}"/>
              </a:ext>
            </a:extLst>
          </p:cNvPr>
          <p:cNvSpPr txBox="1"/>
          <p:nvPr/>
        </p:nvSpPr>
        <p:spPr>
          <a:xfrm>
            <a:off x="7685441" y="4547286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E95C8C8-A944-190A-F65F-92258E0FE567}"/>
              </a:ext>
            </a:extLst>
          </p:cNvPr>
          <p:cNvSpPr txBox="1"/>
          <p:nvPr/>
        </p:nvSpPr>
        <p:spPr>
          <a:xfrm>
            <a:off x="7755484" y="4072128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3E4C4CA-F580-832F-A73D-6F77B9B15DDF}"/>
              </a:ext>
            </a:extLst>
          </p:cNvPr>
          <p:cNvSpPr txBox="1"/>
          <p:nvPr/>
        </p:nvSpPr>
        <p:spPr>
          <a:xfrm>
            <a:off x="7779322" y="3605826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6D3978F-FC21-8F71-F14E-FE9F6D3AF3D9}"/>
              </a:ext>
            </a:extLst>
          </p:cNvPr>
          <p:cNvSpPr txBox="1"/>
          <p:nvPr/>
        </p:nvSpPr>
        <p:spPr>
          <a:xfrm>
            <a:off x="7779322" y="3458219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3A59898-6B38-EFC8-D97D-017D4C221E0A}"/>
              </a:ext>
            </a:extLst>
          </p:cNvPr>
          <p:cNvSpPr txBox="1"/>
          <p:nvPr/>
        </p:nvSpPr>
        <p:spPr>
          <a:xfrm>
            <a:off x="7779322" y="3304709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972A55D-B9A9-EB96-C4CE-3D5A2C0C340F}"/>
              </a:ext>
            </a:extLst>
          </p:cNvPr>
          <p:cNvSpPr txBox="1"/>
          <p:nvPr/>
        </p:nvSpPr>
        <p:spPr>
          <a:xfrm>
            <a:off x="7803160" y="3154607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E0D8D098-3BCB-5850-0649-89AF45E41822}"/>
              </a:ext>
            </a:extLst>
          </p:cNvPr>
          <p:cNvSpPr txBox="1"/>
          <p:nvPr/>
        </p:nvSpPr>
        <p:spPr>
          <a:xfrm>
            <a:off x="7858354" y="3019550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499207F-52E9-EA80-8911-5A948CFACA02}"/>
              </a:ext>
            </a:extLst>
          </p:cNvPr>
          <p:cNvSpPr txBox="1"/>
          <p:nvPr/>
        </p:nvSpPr>
        <p:spPr>
          <a:xfrm>
            <a:off x="7779322" y="3776914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4315FA6B-4F52-3C68-52DF-F5049F0329A5}"/>
              </a:ext>
            </a:extLst>
          </p:cNvPr>
          <p:cNvSpPr txBox="1"/>
          <p:nvPr/>
        </p:nvSpPr>
        <p:spPr>
          <a:xfrm>
            <a:off x="7767305" y="3921089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48BAC7B-3609-BD4C-0838-66F25F25EBC1}"/>
              </a:ext>
            </a:extLst>
          </p:cNvPr>
          <p:cNvSpPr txBox="1"/>
          <p:nvPr/>
        </p:nvSpPr>
        <p:spPr>
          <a:xfrm>
            <a:off x="7720463" y="4396247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24349CC2-E329-FA6C-1841-7B644E258E79}"/>
              </a:ext>
            </a:extLst>
          </p:cNvPr>
          <p:cNvSpPr txBox="1"/>
          <p:nvPr/>
        </p:nvSpPr>
        <p:spPr>
          <a:xfrm>
            <a:off x="7630180" y="5458601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E6D5EBE-413F-01BC-6B98-2F82075B2F5F}"/>
              </a:ext>
            </a:extLst>
          </p:cNvPr>
          <p:cNvSpPr txBox="1"/>
          <p:nvPr/>
        </p:nvSpPr>
        <p:spPr>
          <a:xfrm>
            <a:off x="7640631" y="5623672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B0B640B6-80C1-FFF3-3988-7B9A6D688500}"/>
              </a:ext>
            </a:extLst>
          </p:cNvPr>
          <p:cNvSpPr txBox="1"/>
          <p:nvPr/>
        </p:nvSpPr>
        <p:spPr>
          <a:xfrm>
            <a:off x="7636641" y="5781481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5B689650-09BF-E102-3166-729D96887711}"/>
              </a:ext>
            </a:extLst>
          </p:cNvPr>
          <p:cNvSpPr txBox="1"/>
          <p:nvPr/>
        </p:nvSpPr>
        <p:spPr>
          <a:xfrm>
            <a:off x="7670727" y="4842500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F02450AE-85E6-7242-9418-08CFE6E99D9A}"/>
              </a:ext>
            </a:extLst>
          </p:cNvPr>
          <p:cNvSpPr txBox="1"/>
          <p:nvPr/>
        </p:nvSpPr>
        <p:spPr>
          <a:xfrm>
            <a:off x="7679779" y="4995980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EA6AF1F-68C1-1497-54DC-C21F1537BEF3}"/>
              </a:ext>
            </a:extLst>
          </p:cNvPr>
          <p:cNvSpPr txBox="1"/>
          <p:nvPr/>
        </p:nvSpPr>
        <p:spPr>
          <a:xfrm>
            <a:off x="7679779" y="5156857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DFE9B009-F297-4CFB-3B4A-2F5CB8C92CA5}"/>
              </a:ext>
            </a:extLst>
          </p:cNvPr>
          <p:cNvSpPr txBox="1"/>
          <p:nvPr/>
        </p:nvSpPr>
        <p:spPr>
          <a:xfrm>
            <a:off x="7646497" y="5302820"/>
            <a:ext cx="511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16442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>
                <a:solidFill>
                  <a:srgbClr val="D5007F"/>
                </a:solidFill>
                <a:cs typeface="Arial" panose="020B0604020202020204" pitchFamily="34" charset="0"/>
              </a:rPr>
              <a:t>5</a:t>
            </a: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Conformación de la LNERE – Proceso Electorales Locales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2383DBA-3FB8-1CEA-C7D0-CB6B86621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724380"/>
              </p:ext>
            </p:extLst>
          </p:nvPr>
        </p:nvGraphicFramePr>
        <p:xfrm>
          <a:off x="686950" y="877744"/>
          <a:ext cx="9777850" cy="5490651"/>
        </p:xfrm>
        <a:graphic>
          <a:graphicData uri="http://schemas.openxmlformats.org/drawingml/2006/table">
            <a:tbl>
              <a:tblPr/>
              <a:tblGrid>
                <a:gridCol w="1410373">
                  <a:extLst>
                    <a:ext uri="{9D8B030D-6E8A-4147-A177-3AD203B41FA5}">
                      <a16:colId xmlns:a16="http://schemas.microsoft.com/office/drawing/2014/main" val="1833760386"/>
                    </a:ext>
                  </a:extLst>
                </a:gridCol>
                <a:gridCol w="2274291">
                  <a:extLst>
                    <a:ext uri="{9D8B030D-6E8A-4147-A177-3AD203B41FA5}">
                      <a16:colId xmlns:a16="http://schemas.microsoft.com/office/drawing/2014/main" val="740926723"/>
                    </a:ext>
                  </a:extLst>
                </a:gridCol>
                <a:gridCol w="866638">
                  <a:extLst>
                    <a:ext uri="{9D8B030D-6E8A-4147-A177-3AD203B41FA5}">
                      <a16:colId xmlns:a16="http://schemas.microsoft.com/office/drawing/2014/main" val="1820226639"/>
                    </a:ext>
                  </a:extLst>
                </a:gridCol>
                <a:gridCol w="804383">
                  <a:extLst>
                    <a:ext uri="{9D8B030D-6E8A-4147-A177-3AD203B41FA5}">
                      <a16:colId xmlns:a16="http://schemas.microsoft.com/office/drawing/2014/main" val="2775315726"/>
                    </a:ext>
                  </a:extLst>
                </a:gridCol>
                <a:gridCol w="804383">
                  <a:extLst>
                    <a:ext uri="{9D8B030D-6E8A-4147-A177-3AD203B41FA5}">
                      <a16:colId xmlns:a16="http://schemas.microsoft.com/office/drawing/2014/main" val="2224260216"/>
                    </a:ext>
                  </a:extLst>
                </a:gridCol>
                <a:gridCol w="708638">
                  <a:extLst>
                    <a:ext uri="{9D8B030D-6E8A-4147-A177-3AD203B41FA5}">
                      <a16:colId xmlns:a16="http://schemas.microsoft.com/office/drawing/2014/main" val="2896871387"/>
                    </a:ext>
                  </a:extLst>
                </a:gridCol>
                <a:gridCol w="1575786">
                  <a:extLst>
                    <a:ext uri="{9D8B030D-6E8A-4147-A177-3AD203B41FA5}">
                      <a16:colId xmlns:a16="http://schemas.microsoft.com/office/drawing/2014/main" val="1520413639"/>
                    </a:ext>
                  </a:extLst>
                </a:gridCol>
                <a:gridCol w="1333358">
                  <a:extLst>
                    <a:ext uri="{9D8B030D-6E8A-4147-A177-3AD203B41FA5}">
                      <a16:colId xmlns:a16="http://schemas.microsoft.com/office/drawing/2014/main" val="2225339816"/>
                    </a:ext>
                  </a:extLst>
                </a:gridCol>
              </a:tblGrid>
              <a:tr h="663879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Entidad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Cargos a elegir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LNERE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Adenda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JDC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300" b="1" i="0" u="none" strike="noStrike" noProof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</a:t>
                      </a:r>
                      <a:r>
                        <a:rPr lang="es-ES_tradnl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LNERE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Entrega-recepción de materiales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3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Fecha de entrega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497148"/>
                  </a:ext>
                </a:extLst>
              </a:tr>
              <a:tr h="391122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Gubernatura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652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08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351593"/>
                  </a:ext>
                </a:extLst>
              </a:tr>
              <a:tr h="596195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Jefatura de Gobierno y Diputación Migrante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8,128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8,708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849100"/>
                  </a:ext>
                </a:extLst>
              </a:tr>
              <a:tr h="391122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Gubernatura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3,531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3,718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380293"/>
                  </a:ext>
                </a:extLst>
              </a:tr>
              <a:tr h="777921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Gubernatura y Diputación de Representación Proporcional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5,316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5,694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031681"/>
                  </a:ext>
                </a:extLst>
              </a:tr>
              <a:tr h="685363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Diputación de Representación Proporcional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2,469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2,715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034144"/>
                  </a:ext>
                </a:extLst>
              </a:tr>
              <a:tr h="391122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Gubernatura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893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04 mayo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1842"/>
                  </a:ext>
                </a:extLst>
              </a:tr>
              <a:tr h="391122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Diputación Migrante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2,519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2,570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751429"/>
                  </a:ext>
                </a:extLst>
              </a:tr>
              <a:tr h="391122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Gubernatura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3,194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3,331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910001"/>
                  </a:ext>
                </a:extLst>
              </a:tr>
              <a:tr h="391122"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Gubernatura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Concluido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 abril 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68929"/>
                  </a:ext>
                </a:extLst>
              </a:tr>
              <a:tr h="314125">
                <a:tc>
                  <a:txBody>
                    <a:bodyPr/>
                    <a:lstStyle/>
                    <a:p>
                      <a:pPr algn="ctr"/>
                      <a:r>
                        <a:rPr lang="es-MX" sz="1300" b="1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 Totales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300" b="1">
                          <a:solidFill>
                            <a:srgbClr val="660033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27,005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1,676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rgbClr val="6600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28,687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300" b="1">
                        <a:solidFill>
                          <a:srgbClr val="660033"/>
                        </a:solidFill>
                        <a:latin typeface="Century Gothic" panose="020B0502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300" b="1" dirty="0">
                        <a:solidFill>
                          <a:srgbClr val="660033"/>
                        </a:solidFill>
                        <a:latin typeface="Century Gothic" panose="020B0502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543740"/>
                  </a:ext>
                </a:extLst>
              </a:tr>
            </a:tbl>
          </a:graphicData>
        </a:graphic>
      </p:graphicFrame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B04F24-2E17-2472-C2C0-D2D9E335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3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6. PEP enviados a través del servicio de mensajería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4BAFF645-0B13-3309-CD20-555DAC53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432A6F9E-8CBF-D9DC-81D0-D2E063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CA69B-72F6-36B1-F07D-250E71E2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E3F8FE0-18CA-7B70-11C2-557DA87A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689870"/>
              </p:ext>
            </p:extLst>
          </p:nvPr>
        </p:nvGraphicFramePr>
        <p:xfrm>
          <a:off x="384115" y="871870"/>
          <a:ext cx="2587685" cy="5730944"/>
        </p:xfrm>
        <a:graphic>
          <a:graphicData uri="http://schemas.openxmlformats.org/drawingml/2006/table">
            <a:tbl>
              <a:tblPr/>
              <a:tblGrid>
                <a:gridCol w="1773287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814398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286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510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884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903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652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1,793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8,128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1,172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3,531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6685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2,785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11997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1,281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31512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5,316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88271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2,469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96953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4,648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967171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34,589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19502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279487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7E80A1B-613C-1EE4-230B-171352131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039839"/>
              </p:ext>
            </p:extLst>
          </p:nvPr>
        </p:nvGraphicFramePr>
        <p:xfrm>
          <a:off x="3355915" y="871870"/>
          <a:ext cx="2587685" cy="5730944"/>
        </p:xfrm>
        <a:graphic>
          <a:graphicData uri="http://schemas.openxmlformats.org/drawingml/2006/table">
            <a:tbl>
              <a:tblPr/>
              <a:tblGrid>
                <a:gridCol w="1773287">
                  <a:extLst>
                    <a:ext uri="{9D8B030D-6E8A-4147-A177-3AD203B41FA5}">
                      <a16:colId xmlns:a16="http://schemas.microsoft.com/office/drawing/2014/main" val="4174809233"/>
                    </a:ext>
                  </a:extLst>
                </a:gridCol>
                <a:gridCol w="814398">
                  <a:extLst>
                    <a:ext uri="{9D8B030D-6E8A-4147-A177-3AD203B41FA5}">
                      <a16:colId xmlns:a16="http://schemas.microsoft.com/office/drawing/2014/main" val="967358900"/>
                    </a:ext>
                  </a:extLst>
                </a:gridCol>
              </a:tblGrid>
              <a:tr h="286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37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893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11348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681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71857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1,429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98533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2,519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26844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3,194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92781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661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25287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344757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1,267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14263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932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69334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742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998772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39545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1,320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60828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1921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2,179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73221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5982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1,503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43904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18,480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78386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53,069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46700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8F85DF2-312B-DBEB-7D06-7F1D8A07E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945526"/>
              </p:ext>
            </p:extLst>
          </p:nvPr>
        </p:nvGraphicFramePr>
        <p:xfrm>
          <a:off x="6245285" y="884922"/>
          <a:ext cx="5562600" cy="3022877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1167229568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330576454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4176698079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528718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por enviar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Enviados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pendientes de enviar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91044"/>
                  </a:ext>
                </a:extLst>
              </a:tr>
              <a:tr h="235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23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53,069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4,131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48,938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047495"/>
                  </a:ext>
                </a:extLst>
              </a:tr>
              <a:tr h="235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24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48,938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10,011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38,927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452162"/>
                  </a:ext>
                </a:extLst>
              </a:tr>
              <a:tr h="24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25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38,927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10,622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28,305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861519"/>
                  </a:ext>
                </a:extLst>
              </a:tr>
              <a:tr h="245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26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28,305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12,618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15,687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16234"/>
                  </a:ext>
                </a:extLst>
              </a:tr>
              <a:tr h="2094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29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15,687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9,658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6,029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057838"/>
                  </a:ext>
                </a:extLst>
              </a:tr>
              <a:tr h="205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30 abril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6,029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5,915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66204"/>
                  </a:ext>
                </a:extLst>
              </a:tr>
              <a:tr h="214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02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5,915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2,617 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3,298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763544"/>
                  </a:ext>
                </a:extLst>
              </a:tr>
              <a:tr h="205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03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3,298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2,319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555726"/>
                  </a:ext>
                </a:extLst>
              </a:tr>
              <a:tr h="176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06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976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281304"/>
                  </a:ext>
                </a:extLst>
              </a:tr>
              <a:tr h="1841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10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181163"/>
                  </a:ext>
                </a:extLst>
              </a:tr>
              <a:tr h="1412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20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831117"/>
                  </a:ext>
                </a:extLst>
              </a:tr>
              <a:tr h="1332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53,069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575774"/>
                  </a:ext>
                </a:extLst>
              </a:tr>
            </a:tbl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2B5A4B29-91FC-382E-2B1A-8805B790F5DB}"/>
              </a:ext>
            </a:extLst>
          </p:cNvPr>
          <p:cNvSpPr txBox="1"/>
          <p:nvPr/>
        </p:nvSpPr>
        <p:spPr>
          <a:xfrm>
            <a:off x="7821534" y="4027162"/>
            <a:ext cx="2636542" cy="365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>
                <a:solidFill>
                  <a:srgbClr val="D5007F"/>
                </a:solidFill>
              </a:rPr>
              <a:t>Avance de envío del </a:t>
            </a:r>
            <a:r>
              <a:rPr lang="es-MX" sz="2000" b="1">
                <a:solidFill>
                  <a:srgbClr val="D5007F"/>
                </a:solidFill>
              </a:rPr>
              <a:t>PEP</a:t>
            </a:r>
            <a:endParaRPr lang="es-MX" sz="1800" b="1">
              <a:solidFill>
                <a:srgbClr val="D5007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984DDB-A1E1-8F55-D6A8-442531E4BB61}"/>
              </a:ext>
            </a:extLst>
          </p:cNvPr>
          <p:cNvSpPr txBox="1"/>
          <p:nvPr/>
        </p:nvSpPr>
        <p:spPr>
          <a:xfrm>
            <a:off x="9026585" y="5564092"/>
            <a:ext cx="151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>
                <a:solidFill>
                  <a:schemeClr val="bg1"/>
                </a:solidFill>
              </a:rPr>
              <a:t>Enviados 98.16%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7D07FC4-0C40-3C37-336E-375E4651870A}"/>
              </a:ext>
              <a:ext uri="{147F2762-F138-4A5C-976F-8EAC2B608ADB}">
                <a16:predDERef xmlns:a16="http://schemas.microsoft.com/office/drawing/2014/main" pred="{0A1A7D1D-B34C-9C92-89BA-3D26D03597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552130"/>
              </p:ext>
            </p:extLst>
          </p:nvPr>
        </p:nvGraphicFramePr>
        <p:xfrm>
          <a:off x="7004807" y="4489444"/>
          <a:ext cx="4269997" cy="2465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1340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kumimoji="0" lang="es-MX" sz="2400" b="1" i="0" u="none" strike="noStrike" kern="1200" cap="none" spc="0" normalizeH="0" baseline="0" noProof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6. PEP enviados a través del servicio de mensajería</a:t>
            </a:r>
            <a:r>
              <a:rPr lang="es-MX" sz="2400">
                <a:solidFill>
                  <a:srgbClr val="D5007F"/>
                </a:solidFill>
                <a:cs typeface="Arial" panose="020B0604020202020204" pitchFamily="34" charset="0"/>
              </a:rPr>
              <a:t> – Top 10 países</a:t>
            </a:r>
            <a:endParaRPr kumimoji="0" lang="es-MX" sz="2400" b="1" i="0" u="none" strike="noStrike" kern="1200" cap="none" spc="0" normalizeH="0" baseline="0" noProof="0">
              <a:ln>
                <a:noFill/>
              </a:ln>
              <a:solidFill>
                <a:srgbClr val="D5007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432A6F9E-8CBF-D9DC-81D0-D2E063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CA69B-72F6-36B1-F07D-250E71E2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E3F8FE0-18CA-7B70-11C2-557DA87A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132173"/>
              </p:ext>
            </p:extLst>
          </p:nvPr>
        </p:nvGraphicFramePr>
        <p:xfrm>
          <a:off x="543349" y="936574"/>
          <a:ext cx="4280611" cy="2284146"/>
        </p:xfrm>
        <a:graphic>
          <a:graphicData uri="http://schemas.openxmlformats.org/drawingml/2006/table">
            <a:tbl>
              <a:tblPr/>
              <a:tblGrid>
                <a:gridCol w="525012">
                  <a:extLst>
                    <a:ext uri="{9D8B030D-6E8A-4147-A177-3AD203B41FA5}">
                      <a16:colId xmlns:a16="http://schemas.microsoft.com/office/drawing/2014/main" val="3660262839"/>
                    </a:ext>
                  </a:extLst>
                </a:gridCol>
                <a:gridCol w="2040599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1715000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105588"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PAÍSES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noProof="0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 PEP ENVIADOS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20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Estados Unidos de América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46,264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Canadá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1,666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Alemania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1,158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España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Reino Unido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Francia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Suiza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Países bajos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Italia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D5007F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Australia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1200" b="0" i="0" u="none" strike="noStrike" kern="1200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00873E80-C445-DD15-46E5-0B4BF0616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49" y="3584374"/>
            <a:ext cx="4280611" cy="288617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9907620-98C8-8E27-1FD3-6C7DB9E4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40199" y="6352941"/>
            <a:ext cx="1418634" cy="259077"/>
          </a:xfrm>
        </p:spPr>
        <p:txBody>
          <a:bodyPr/>
          <a:lstStyle/>
          <a:p>
            <a:pPr algn="r"/>
            <a:r>
              <a:rPr lang="en-US"/>
              <a:t>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AD4A72-2516-5F39-77A0-C558513564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269168"/>
              </p:ext>
            </p:extLst>
          </p:nvPr>
        </p:nvGraphicFramePr>
        <p:xfrm>
          <a:off x="4997072" y="1686994"/>
          <a:ext cx="7001887" cy="4063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C54D3AA-35EF-9E19-3A57-C1CB6F3B1BEE}"/>
              </a:ext>
            </a:extLst>
          </p:cNvPr>
          <p:cNvSpPr txBox="1"/>
          <p:nvPr/>
        </p:nvSpPr>
        <p:spPr>
          <a:xfrm>
            <a:off x="11292032" y="1882539"/>
            <a:ext cx="713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>
                <a:solidFill>
                  <a:srgbClr val="660033"/>
                </a:solidFill>
              </a:rPr>
              <a:t>46,264</a:t>
            </a:r>
          </a:p>
        </p:txBody>
      </p:sp>
    </p:spTree>
    <p:extLst>
      <p:ext uri="{BB962C8B-B14F-4D97-AF65-F5344CB8AC3E}">
        <p14:creationId xmlns:p14="http://schemas.microsoft.com/office/powerpoint/2010/main" val="85827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80675-4442-E068-D0CE-7DA4EA81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1"/>
          <a:stretch/>
        </p:blipFill>
        <p:spPr>
          <a:xfrm>
            <a:off x="1" y="188229"/>
            <a:ext cx="686949" cy="498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16D286D-F3A7-4E10-60DA-C5962A5BCD98}"/>
              </a:ext>
            </a:extLst>
          </p:cNvPr>
          <p:cNvSpPr txBox="1"/>
          <p:nvPr/>
        </p:nvSpPr>
        <p:spPr>
          <a:xfrm>
            <a:off x="688915" y="116959"/>
            <a:ext cx="10060601" cy="569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1" b="1">
                <a:solidFill>
                  <a:srgbClr val="CE408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200" dirty="0">
                <a:solidFill>
                  <a:srgbClr val="D5007F"/>
                </a:solidFill>
                <a:cs typeface="Arial" panose="020B0604020202020204" pitchFamily="34" charset="0"/>
              </a:rPr>
              <a:t>7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D5007F"/>
                </a:solidFill>
                <a:effectLst/>
                <a:uLnTx/>
                <a:uFillTx/>
                <a:cs typeface="Arial" panose="020B0604020202020204" pitchFamily="34" charset="0"/>
              </a:rPr>
              <a:t>. PEP enviados a través del servicio de mensajería LNERE (Adenda)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4BAFF645-0B13-3309-CD20-555DAC53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432A6F9E-8CBF-D9DC-81D0-D2E063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CA69B-72F6-36B1-F07D-250E71E2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E3F8FE0-18CA-7B70-11C2-557DA87A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270952"/>
              </p:ext>
            </p:extLst>
          </p:nvPr>
        </p:nvGraphicFramePr>
        <p:xfrm>
          <a:off x="384115" y="871870"/>
          <a:ext cx="2587685" cy="5730944"/>
        </p:xfrm>
        <a:graphic>
          <a:graphicData uri="http://schemas.openxmlformats.org/drawingml/2006/table">
            <a:tbl>
              <a:tblPr/>
              <a:tblGrid>
                <a:gridCol w="1773287">
                  <a:extLst>
                    <a:ext uri="{9D8B030D-6E8A-4147-A177-3AD203B41FA5}">
                      <a16:colId xmlns:a16="http://schemas.microsoft.com/office/drawing/2014/main" val="1105771746"/>
                    </a:ext>
                  </a:extLst>
                </a:gridCol>
                <a:gridCol w="814398">
                  <a:extLst>
                    <a:ext uri="{9D8B030D-6E8A-4147-A177-3AD203B41FA5}">
                      <a16:colId xmlns:a16="http://schemas.microsoft.com/office/drawing/2014/main" val="2209472815"/>
                    </a:ext>
                  </a:extLst>
                </a:gridCol>
              </a:tblGrid>
              <a:tr h="286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99662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Aguascalientes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4976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91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2330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Baja California Sur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2216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Campeche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094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Coahuila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48672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Colima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69887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Chiapas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5163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Chihuahua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108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645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Ciudad de 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576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592757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Durango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461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Guanajuato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6685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Guerrero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11997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Hidalgo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31512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Jalisco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378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88271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245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96953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Michoacán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967171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2,148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19502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279487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7E80A1B-613C-1EE4-230B-171352131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30905"/>
              </p:ext>
            </p:extLst>
          </p:nvPr>
        </p:nvGraphicFramePr>
        <p:xfrm>
          <a:off x="3355915" y="871870"/>
          <a:ext cx="2587685" cy="5730944"/>
        </p:xfrm>
        <a:graphic>
          <a:graphicData uri="http://schemas.openxmlformats.org/drawingml/2006/table">
            <a:tbl>
              <a:tblPr/>
              <a:tblGrid>
                <a:gridCol w="1773287">
                  <a:extLst>
                    <a:ext uri="{9D8B030D-6E8A-4147-A177-3AD203B41FA5}">
                      <a16:colId xmlns:a16="http://schemas.microsoft.com/office/drawing/2014/main" val="4174809233"/>
                    </a:ext>
                  </a:extLst>
                </a:gridCol>
                <a:gridCol w="814398">
                  <a:extLst>
                    <a:ext uri="{9D8B030D-6E8A-4147-A177-3AD203B41FA5}">
                      <a16:colId xmlns:a16="http://schemas.microsoft.com/office/drawing/2014/main" val="967358900"/>
                    </a:ext>
                  </a:extLst>
                </a:gridCol>
              </a:tblGrid>
              <a:tr h="286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Entidad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37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Morelos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11348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Nayarit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71857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Nuevo León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181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98533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Oaxaca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26844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Puebla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137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92781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Querétaro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25287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Quintana Roo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344757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San Luis Potosí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14263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Sinaloa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69334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Sonora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59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998772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Tabasco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21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39545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Tamaulipas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67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608284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Tlaxcala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19216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Veracruz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87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732213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Yucatán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27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59828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Zacatecas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73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439049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Subtotal 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1,032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783865"/>
                  </a:ext>
                </a:extLst>
              </a:tr>
              <a:tr h="302445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</a:rPr>
                        <a:t>3,180</a:t>
                      </a:r>
                    </a:p>
                  </a:txBody>
                  <a:tcPr marL="5888" marR="5888" marT="58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46700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8F85DF2-312B-DBEB-7D06-7F1D8A07E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85605"/>
              </p:ext>
            </p:extLst>
          </p:nvPr>
        </p:nvGraphicFramePr>
        <p:xfrm>
          <a:off x="6245285" y="884922"/>
          <a:ext cx="5562600" cy="1640938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1167229568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330576454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4176698079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528718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por enviar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Enviados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PEP pendientes de enviar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0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91044"/>
                  </a:ext>
                </a:extLst>
              </a:tr>
              <a:tr h="235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17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2,426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047495"/>
                  </a:ext>
                </a:extLst>
              </a:tr>
              <a:tr h="235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20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452162"/>
                  </a:ext>
                </a:extLst>
              </a:tr>
              <a:tr h="24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21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861519"/>
                  </a:ext>
                </a:extLst>
              </a:tr>
              <a:tr h="24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22 mayo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972760"/>
                  </a:ext>
                </a:extLst>
              </a:tr>
              <a:tr h="2146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7D1D57"/>
                          </a:solidFill>
                          <a:effectLst/>
                          <a:latin typeface="Century Gothic" panose="020B0502020202020204" pitchFamily="34" charset="0"/>
                        </a:rPr>
                        <a:t>Totales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7D1D57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3,180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MX" sz="1200" b="1" i="0" u="none" strike="noStrike" dirty="0">
                        <a:solidFill>
                          <a:srgbClr val="7D1D57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575774"/>
                  </a:ext>
                </a:extLst>
              </a:tr>
            </a:tbl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2B5A4B29-91FC-382E-2B1A-8805B790F5DB}"/>
              </a:ext>
            </a:extLst>
          </p:cNvPr>
          <p:cNvSpPr txBox="1"/>
          <p:nvPr/>
        </p:nvSpPr>
        <p:spPr>
          <a:xfrm>
            <a:off x="7297326" y="2879937"/>
            <a:ext cx="3833202" cy="365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solidFill>
                  <a:srgbClr val="D5007F"/>
                </a:solidFill>
              </a:rPr>
              <a:t>Avance de envío del </a:t>
            </a:r>
            <a:r>
              <a:rPr lang="es-MX" sz="2000" b="1" dirty="0">
                <a:solidFill>
                  <a:srgbClr val="D5007F"/>
                </a:solidFill>
              </a:rPr>
              <a:t>PEP (Adenda)</a:t>
            </a:r>
            <a:endParaRPr lang="es-MX" sz="1800" b="1" dirty="0">
              <a:solidFill>
                <a:srgbClr val="D5007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984DDB-A1E1-8F55-D6A8-442531E4BB61}"/>
              </a:ext>
            </a:extLst>
          </p:cNvPr>
          <p:cNvSpPr txBox="1"/>
          <p:nvPr/>
        </p:nvSpPr>
        <p:spPr>
          <a:xfrm>
            <a:off x="9026585" y="5564092"/>
            <a:ext cx="151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>
                <a:solidFill>
                  <a:schemeClr val="bg1"/>
                </a:solidFill>
              </a:rPr>
              <a:t>Enviados 98.16%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6211C7-2CD8-9A72-9FD5-A96DAC4E5A6E}"/>
              </a:ext>
            </a:extLst>
          </p:cNvPr>
          <p:cNvSpPr txBox="1"/>
          <p:nvPr/>
        </p:nvSpPr>
        <p:spPr>
          <a:xfrm>
            <a:off x="6245285" y="4841542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fld id="{59A41281-5156-44AE-9A51-8ECBED99266E}" type="CATEGORYNAME">
              <a:rPr lang="en-US" smtClean="0">
                <a:solidFill>
                  <a:schemeClr val="bg1"/>
                </a:solidFill>
              </a:rPr>
              <a:pPr algn="ctr" rtl="0">
                <a:defRPr sz="1400" b="1" i="0" u="none" strike="noStrike" kern="1200" spc="0" baseline="0">
                  <a:solidFill>
                    <a:prstClr val="white"/>
                  </a:solidFill>
                  <a:latin typeface="+mn-lt"/>
                  <a:ea typeface="+mn-ea"/>
                  <a:cs typeface="+mn-cs"/>
                </a:defRPr>
              </a:pPr>
              <a:t>Enviados</a:t>
            </a:fld>
            <a:r>
              <a:rPr lang="en-US" dirty="0">
                <a:solidFill>
                  <a:schemeClr val="bg1"/>
                </a:solidFill>
              </a:rPr>
              <a:t> 99.97%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11B8FCF-E04C-77EB-9199-D3EFB761E3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128880"/>
              </p:ext>
            </p:extLst>
          </p:nvPr>
        </p:nvGraphicFramePr>
        <p:xfrm>
          <a:off x="6812022" y="3294710"/>
          <a:ext cx="4429125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82CDF778-4504-D479-A07F-80703E26FB2C}"/>
              </a:ext>
            </a:extLst>
          </p:cNvPr>
          <p:cNvSpPr txBox="1"/>
          <p:nvPr/>
        </p:nvSpPr>
        <p:spPr>
          <a:xfrm>
            <a:off x="8468203" y="4396633"/>
            <a:ext cx="1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Enviados 100%</a:t>
            </a:r>
          </a:p>
        </p:txBody>
      </p:sp>
    </p:spTree>
    <p:extLst>
      <p:ext uri="{BB962C8B-B14F-4D97-AF65-F5344CB8AC3E}">
        <p14:creationId xmlns:p14="http://schemas.microsoft.com/office/powerpoint/2010/main" val="33536029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Etihad Aviation Group_CF_AE0224">
  <a:themeElements>
    <a:clrScheme name="Decathl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2B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</a:spPr>
      <a:bodyPr rtlCol="0" anchor="ctr"/>
      <a:lstStyle>
        <a:defPPr algn="ctr">
          <a:defRPr sz="1600" b="1" dirty="0" err="1" smtClean="0">
            <a:solidFill>
              <a:schemeClr val="accent4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311820"/>
        </a:dk2>
        <a:lt2>
          <a:srgbClr val="FFFFFF"/>
        </a:lt2>
        <a:accent1>
          <a:srgbClr val="F2C664"/>
        </a:accent1>
        <a:accent2>
          <a:srgbClr val="BE788E"/>
        </a:accent2>
        <a:accent3>
          <a:srgbClr val="8A4258"/>
        </a:accent3>
        <a:accent4>
          <a:srgbClr val="311820"/>
        </a:accent4>
        <a:accent5>
          <a:srgbClr val="E8A811"/>
        </a:accent5>
        <a:accent6>
          <a:srgbClr val="808080"/>
        </a:accent6>
        <a:hlink>
          <a:srgbClr val="8A4258"/>
        </a:hlink>
        <a:folHlink>
          <a:srgbClr val="3118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tihad Aviation Group_CF_AE0224.potx" id="{D15E7A95-7415-47F1-8C1E-4B089085B7B8}" vid="{92E183D8-0F31-49CF-9C4C-AF572A94EA21}"/>
    </a:ext>
  </a:extLst>
</a:theme>
</file>

<file path=ppt/theme/theme9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19f5215-4ee5-409a-b46a-4fe676efe1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FBA5984BCFCC040B849A6EEEEEF5EBD" ma:contentTypeVersion="15" ma:contentTypeDescription="Crear nuevo documento." ma:contentTypeScope="" ma:versionID="47de20bf875208b9d49744fca8a46934">
  <xsd:schema xmlns:xsd="http://www.w3.org/2001/XMLSchema" xmlns:xs="http://www.w3.org/2001/XMLSchema" xmlns:p="http://schemas.microsoft.com/office/2006/metadata/properties" xmlns:ns3="e1387f5f-7e8f-49de-9a7b-e0141ac288aa" xmlns:ns4="519f5215-4ee5-409a-b46a-4fe676efe1fe" targetNamespace="http://schemas.microsoft.com/office/2006/metadata/properties" ma:root="true" ma:fieldsID="7d03407cab7481b3b1b18e922fc967a8" ns3:_="" ns4:_="">
    <xsd:import namespace="e1387f5f-7e8f-49de-9a7b-e0141ac288aa"/>
    <xsd:import namespace="519f5215-4ee5-409a-b46a-4fe676efe1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87f5f-7e8f-49de-9a7b-e0141ac288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f5215-4ee5-409a-b46a-4fe676efe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03EE60-59B6-48FC-8E5F-F590A32871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04EB91-FF80-4101-9164-B0923E4727E7}">
  <ds:schemaRefs>
    <ds:schemaRef ds:uri="e1387f5f-7e8f-49de-9a7b-e0141ac288aa"/>
    <ds:schemaRef ds:uri="http://schemas.microsoft.com/office/2006/documentManagement/types"/>
    <ds:schemaRef ds:uri="http://purl.org/dc/elements/1.1/"/>
    <ds:schemaRef ds:uri="519f5215-4ee5-409a-b46a-4fe676efe1f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DBEAEF-3CE8-4C68-92F6-A4BAD48D890F}">
  <ds:schemaRefs>
    <ds:schemaRef ds:uri="519f5215-4ee5-409a-b46a-4fe676efe1fe"/>
    <ds:schemaRef ds:uri="e1387f5f-7e8f-49de-9a7b-e0141ac288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640</TotalTime>
  <Words>3005</Words>
  <Application>Microsoft Office PowerPoint</Application>
  <PresentationFormat>Panorámica</PresentationFormat>
  <Paragraphs>1800</Paragraphs>
  <Slides>27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10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47" baseType="lpstr">
      <vt:lpstr>Aptos</vt:lpstr>
      <vt:lpstr>Arial</vt:lpstr>
      <vt:lpstr>Calibri</vt:lpstr>
      <vt:lpstr>Calibri Light</vt:lpstr>
      <vt:lpstr>Century Gothic</vt:lpstr>
      <vt:lpstr>Open Sans</vt:lpstr>
      <vt:lpstr>Roboto</vt:lpstr>
      <vt:lpstr>Titillium</vt:lpstr>
      <vt:lpstr>Wingdings</vt:lpstr>
      <vt:lpstr>Diseño personalizado</vt:lpstr>
      <vt:lpstr>6_Diseño personalizado</vt:lpstr>
      <vt:lpstr>3_Diseño personalizado</vt:lpstr>
      <vt:lpstr>1_Diseño personalizado</vt:lpstr>
      <vt:lpstr>5_Diseño personalizado</vt:lpstr>
      <vt:lpstr>4_Diseño personalizado</vt:lpstr>
      <vt:lpstr>Tema de Office</vt:lpstr>
      <vt:lpstr>Etihad Aviation Group_CF_AE0224</vt:lpstr>
      <vt:lpstr>2_Diseño personalizado</vt:lpstr>
      <vt:lpstr>7_Diseño personalizado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ALBA NIETO ANGEL GABRIEL</dc:creator>
  <cp:lastModifiedBy>SALINAS CONTRERAS DAVID ALEJANDRO</cp:lastModifiedBy>
  <cp:revision>6</cp:revision>
  <cp:lastPrinted>2023-09-26T00:49:49Z</cp:lastPrinted>
  <dcterms:created xsi:type="dcterms:W3CDTF">2023-04-29T14:35:18Z</dcterms:created>
  <dcterms:modified xsi:type="dcterms:W3CDTF">2024-05-27T15:29:51Z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0x010100AFBA5984BCFCC040B849A6EEEEEF5EBD</vt:lpwstr>
  </property>
</Properties>
</file>